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12CCD5B-484D-4A15-AA55-2DE6CEBC5974}">
  <a:tblStyle styleId="{F12CCD5B-484D-4A15-AA55-2DE6CEBC597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CA10B43-EB86-49A5-82C7-1871FA64EFB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B5909CBB-72BA-4100-AE42-45F89EEBD2E1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ce537122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ce537122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7F7F7F"/>
                </a:solidFill>
              </a:rPr>
              <a:t>Cody</a:t>
            </a:r>
            <a:endParaRPr sz="1300">
              <a:solidFill>
                <a:srgbClr val="7F7F7F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7F7F7F"/>
                </a:solidFill>
              </a:rPr>
              <a:t>These were the codes and standards we considered when selecting a concept. Mention how abiding by these codes were discussed in a previous semester and since we did not have fluid flowing through our experimental setup, we did not need to make these codes a top priority.</a:t>
            </a:r>
            <a:endParaRPr sz="1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ce53712211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ce53712211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628c54177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628c54177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Cody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628c54177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628c54177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Cody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e5371221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ce5371221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Cody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a0ce55c2b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a0ce55c2b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Avery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ce5371221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ce5371221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Avery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ce5371221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ce5371221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Avery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a0ce55c2b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a0ce55c2b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Travis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a0ce55c2b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a0ce55c2b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Travis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cc9e8fc3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cc9e8fc3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a0ce55c2b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a0ce55c2b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Travis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62a6dad9e5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62a6dad9e5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Travis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628c54177b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628c54177b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Locke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ce53712211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ce53712211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628ecb661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628ecb661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bcec42860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bcec42860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Locke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8e4b8f1976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8e4b8f1976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Locke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ce53712211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ce53712211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6f67cb189e_6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6f67cb189e_6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Zack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ce5371221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ce5371221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Avery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cc9e8fc33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cc9e8fc33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ce5371221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ce5371221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Avery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ce53712211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ce53712211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Avery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ce5371221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ce5371221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Zack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8e4b8f197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8e4b8f197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Zack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6f67cb189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6f67cb189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Zack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6f67cb189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6f67cb189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Zack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ce5371221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ce5371221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Zack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ce53712211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ce5371221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Zack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6f67cb189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6f67cb189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Zack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6f67cb189e_5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6f67cb189e_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Zack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e53712211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ce53712211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ce5371221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ce5371221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Locke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ce53712211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ce5371221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Locke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ce53712211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ce53712211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ce53712211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ce53712211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Locke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6f67cbc08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6f67cbc08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Locke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ce53712211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ce53712211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Avery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628ecb661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628ecb661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ce53712211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ce53712211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6f67cb189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6f67cb189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6f67cb189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6f67cb189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a03bab39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a03bab39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Cody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6f67cb189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6f67cb189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ce53712211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ce53712211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628ecb661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2628ecb661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628ecb661f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2628ecb661f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6f67cbc08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6f67cbc08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cc9e8fc33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cc9e8fc33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Cody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cc9e8fc33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cc9e8fc33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Cody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8e4b8f1976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8e4b8f1976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Travis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ce5371221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ce5371221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Cody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cademicBdlg.jpg"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8344" y="155321"/>
            <a:ext cx="8747310" cy="484024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>
            <a:off x="198344" y="2028976"/>
            <a:ext cx="89100" cy="102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8856502" y="2028976"/>
            <a:ext cx="89100" cy="102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 txBox="1"/>
          <p:nvPr>
            <p:ph type="ctrTitle"/>
          </p:nvPr>
        </p:nvSpPr>
        <p:spPr>
          <a:xfrm>
            <a:off x="685800" y="2020492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Arial"/>
              <a:buNone/>
              <a:defRPr b="0" sz="5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1371600" y="3176543"/>
            <a:ext cx="64008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i="1" sz="2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" name="Google Shape;2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5832" y="614549"/>
            <a:ext cx="672336" cy="552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1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SCwall.psd" id="31" name="Google Shape;3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4954" y="156028"/>
            <a:ext cx="8754094" cy="4831443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795353" y="1570075"/>
            <a:ext cx="7553400" cy="2003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/>
          <p:nvPr/>
        </p:nvSpPr>
        <p:spPr>
          <a:xfrm>
            <a:off x="795353" y="2057193"/>
            <a:ext cx="96000" cy="102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"/>
          <p:cNvSpPr/>
          <p:nvPr/>
        </p:nvSpPr>
        <p:spPr>
          <a:xfrm>
            <a:off x="8252636" y="2068667"/>
            <a:ext cx="96000" cy="102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4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4"/>
          <p:cNvSpPr txBox="1"/>
          <p:nvPr>
            <p:ph type="title"/>
          </p:nvPr>
        </p:nvSpPr>
        <p:spPr>
          <a:xfrm>
            <a:off x="1124712" y="2154392"/>
            <a:ext cx="6894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00000"/>
              </a:buClr>
              <a:buSzPts val="3600"/>
              <a:buFont typeface="Arial"/>
              <a:buNone/>
              <a:defRPr b="0" i="0" sz="3600">
                <a:solidFill>
                  <a:srgbClr val="5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TAM-LogoBox.png" id="39" name="Google Shape;3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3351" y="1068447"/>
            <a:ext cx="977298" cy="977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/>
          <p:nvPr>
            <p:ph type="title"/>
          </p:nvPr>
        </p:nvSpPr>
        <p:spPr>
          <a:xfrm>
            <a:off x="722313" y="3305177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/>
          <p:nvPr>
            <p:ph type="title"/>
          </p:nvPr>
        </p:nvSpPr>
        <p:spPr>
          <a:xfrm>
            <a:off x="457200" y="79107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" type="body"/>
          </p:nvPr>
        </p:nvSpPr>
        <p:spPr>
          <a:xfrm>
            <a:off x="457200" y="1720517"/>
            <a:ext cx="40386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49" name="Google Shape;49;p6"/>
          <p:cNvSpPr txBox="1"/>
          <p:nvPr>
            <p:ph idx="2" type="body"/>
          </p:nvPr>
        </p:nvSpPr>
        <p:spPr>
          <a:xfrm>
            <a:off x="4648200" y="1720517"/>
            <a:ext cx="40386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/>
          <p:nvPr>
            <p:ph type="title"/>
          </p:nvPr>
        </p:nvSpPr>
        <p:spPr>
          <a:xfrm>
            <a:off x="457200" y="72502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" type="body"/>
          </p:nvPr>
        </p:nvSpPr>
        <p:spPr>
          <a:xfrm>
            <a:off x="457200" y="1730324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6" name="Google Shape;56;p7"/>
          <p:cNvSpPr txBox="1"/>
          <p:nvPr>
            <p:ph idx="2" type="body"/>
          </p:nvPr>
        </p:nvSpPr>
        <p:spPr>
          <a:xfrm>
            <a:off x="457200" y="2210146"/>
            <a:ext cx="4040100" cy="23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048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57" name="Google Shape;57;p7"/>
          <p:cNvSpPr txBox="1"/>
          <p:nvPr>
            <p:ph idx="3" type="body"/>
          </p:nvPr>
        </p:nvSpPr>
        <p:spPr>
          <a:xfrm>
            <a:off x="4645033" y="1730324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8" name="Google Shape;58;p7"/>
          <p:cNvSpPr txBox="1"/>
          <p:nvPr>
            <p:ph idx="4" type="body"/>
          </p:nvPr>
        </p:nvSpPr>
        <p:spPr>
          <a:xfrm>
            <a:off x="4645033" y="2210146"/>
            <a:ext cx="4041900" cy="23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048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59" name="Google Shape;59;p7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/>
          <p:nvPr>
            <p:ph type="title"/>
          </p:nvPr>
        </p:nvSpPr>
        <p:spPr>
          <a:xfrm>
            <a:off x="457208" y="878306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sz="1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" type="body"/>
          </p:nvPr>
        </p:nvSpPr>
        <p:spPr>
          <a:xfrm>
            <a:off x="3575050" y="878306"/>
            <a:ext cx="5111700" cy="3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 sz="1500"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457208" y="1804738"/>
            <a:ext cx="3008400" cy="27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70" name="Google Shape;70;p9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/>
          <p:nvPr>
            <p:ph type="title"/>
          </p:nvPr>
        </p:nvSpPr>
        <p:spPr>
          <a:xfrm>
            <a:off x="1792288" y="3600452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sz="1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0"/>
          <p:cNvSpPr/>
          <p:nvPr>
            <p:ph idx="2" type="pic"/>
          </p:nvPr>
        </p:nvSpPr>
        <p:spPr>
          <a:xfrm>
            <a:off x="1792288" y="830179"/>
            <a:ext cx="5486400" cy="27156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0"/>
          <p:cNvSpPr txBox="1"/>
          <p:nvPr>
            <p:ph idx="1" type="body"/>
          </p:nvPr>
        </p:nvSpPr>
        <p:spPr>
          <a:xfrm>
            <a:off x="1792288" y="4025507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77" name="Google Shape;77;p10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0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83088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756191"/>
            <a:ext cx="8229600" cy="28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" name="Google Shape;11;p1"/>
          <p:cNvCxnSpPr/>
          <p:nvPr/>
        </p:nvCxnSpPr>
        <p:spPr>
          <a:xfrm>
            <a:off x="152404" y="4931330"/>
            <a:ext cx="7050300" cy="0"/>
          </a:xfrm>
          <a:prstGeom prst="straightConnector1">
            <a:avLst/>
          </a:prstGeom>
          <a:noFill/>
          <a:ln cap="flat" cmpd="sng" w="12700">
            <a:solidFill>
              <a:srgbClr val="E4002B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2" name="Google Shape;12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87867" y="173873"/>
            <a:ext cx="8568268" cy="69472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/>
          <p:nvPr/>
        </p:nvSpPr>
        <p:spPr>
          <a:xfrm>
            <a:off x="287867" y="287335"/>
            <a:ext cx="90600" cy="43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4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24.png"/><Relationship Id="rId5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33.png"/><Relationship Id="rId5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8.jpg"/><Relationship Id="rId4" Type="http://schemas.openxmlformats.org/officeDocument/2006/relationships/image" Target="../media/image10.png"/><Relationship Id="rId5" Type="http://schemas.openxmlformats.org/officeDocument/2006/relationships/image" Target="../media/image17.jpg"/><Relationship Id="rId6" Type="http://schemas.openxmlformats.org/officeDocument/2006/relationships/image" Target="../media/image57.jpg"/><Relationship Id="rId7" Type="http://schemas.openxmlformats.org/officeDocument/2006/relationships/image" Target="../media/image38.jpg"/><Relationship Id="rId8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Relationship Id="rId4" Type="http://schemas.openxmlformats.org/officeDocument/2006/relationships/image" Target="../media/image25.png"/><Relationship Id="rId5" Type="http://schemas.openxmlformats.org/officeDocument/2006/relationships/image" Target="../media/image34.png"/><Relationship Id="rId6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Relationship Id="rId4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6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9.jpg"/><Relationship Id="rId4" Type="http://schemas.openxmlformats.org/officeDocument/2006/relationships/image" Target="../media/image36.jpg"/><Relationship Id="rId5" Type="http://schemas.openxmlformats.org/officeDocument/2006/relationships/image" Target="../media/image42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png"/><Relationship Id="rId4" Type="http://schemas.openxmlformats.org/officeDocument/2006/relationships/image" Target="../media/image51.png"/><Relationship Id="rId5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3.jpg"/><Relationship Id="rId4" Type="http://schemas.openxmlformats.org/officeDocument/2006/relationships/image" Target="../media/image64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png"/><Relationship Id="rId4" Type="http://schemas.openxmlformats.org/officeDocument/2006/relationships/image" Target="../media/image40.png"/><Relationship Id="rId5" Type="http://schemas.openxmlformats.org/officeDocument/2006/relationships/image" Target="../media/image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8.jpg"/><Relationship Id="rId4" Type="http://schemas.openxmlformats.org/officeDocument/2006/relationships/image" Target="../media/image62.jpg"/><Relationship Id="rId5" Type="http://schemas.openxmlformats.org/officeDocument/2006/relationships/image" Target="../media/image61.jpg"/><Relationship Id="rId6" Type="http://schemas.openxmlformats.org/officeDocument/2006/relationships/image" Target="../media/image5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0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3.png"/><Relationship Id="rId4" Type="http://schemas.openxmlformats.org/officeDocument/2006/relationships/image" Target="../media/image5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7.jpg"/><Relationship Id="rId4" Type="http://schemas.openxmlformats.org/officeDocument/2006/relationships/image" Target="../media/image6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www.valvemagazine.com/articles/piping-codes-and-valve-standards" TargetMode="External"/><Relationship Id="rId4" Type="http://schemas.openxmlformats.org/officeDocument/2006/relationships/hyperlink" Target="https://www.rotork.com/uploads/documents-versions/24733/1/pub010-024-00_0516.pdf" TargetMode="External"/><Relationship Id="rId11" Type="http://schemas.openxmlformats.org/officeDocument/2006/relationships/hyperlink" Target="https://urldefense.com/v3/__https://www.hbm.com/en/7452/cylindric-strain-gauges-for-measurements-in-bolts/?product_type_no=LB11*TB21*20Strain*20Gauges*20for*20Measuring*20in*20Screws*20&amp;*20Bolts__;LyUlJSUlJSUl!!KwNVnqRv!D9Ef3vPu0aZQhc7RLKtv_F_0ptA4-baKgBz2qm5KfQ57GkAa8nQAN9R7XYwxzJueRnq8yxMvErTp04wVIMVGhQr57Ok-EDJCuA$" TargetMode="External"/><Relationship Id="rId10" Type="http://schemas.openxmlformats.org/officeDocument/2006/relationships/hyperlink" Target="https://osoyoo.com/2017/05/07/rotary-potentiometer-10k-ohm-linear/" TargetMode="External"/><Relationship Id="rId9" Type="http://schemas.openxmlformats.org/officeDocument/2006/relationships/hyperlink" Target="https://www.dombor.com/ball-valve-vs-butterfly-valve/" TargetMode="External"/><Relationship Id="rId5" Type="http://schemas.openxmlformats.org/officeDocument/2006/relationships/hyperlink" Target="https://www.bray.com/valves-actuators-controls/actuators/pneumatic-actuator/series-92-93-pneumatic-actuator" TargetMode="External"/><Relationship Id="rId6" Type="http://schemas.openxmlformats.org/officeDocument/2006/relationships/hyperlink" Target="https://www.bray.com/valves-actuators-controls/actuators/pneumatic-actuator/series-98-scotch-yoke-pneumatic-actuator" TargetMode="External"/><Relationship Id="rId7" Type="http://schemas.openxmlformats.org/officeDocument/2006/relationships/hyperlink" Target="https://www.abqindustrial.net/store/mark-10-mtt03c-100-hand-held-cap-torque-meter-cap-tt03-100-100-lbf-in-capacity-p-807-op-1306_4671.html" TargetMode="External"/><Relationship Id="rId8" Type="http://schemas.openxmlformats.org/officeDocument/2006/relationships/hyperlink" Target="https://www.futek.com/applications/Valve-Torque-Testing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://lancet.mit.edu/motors/motors3.html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/>
          <p:nvPr>
            <p:ph type="ctrTitle"/>
          </p:nvPr>
        </p:nvSpPr>
        <p:spPr>
          <a:xfrm>
            <a:off x="494700" y="2020500"/>
            <a:ext cx="8154600" cy="110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975"/>
              <a:buFont typeface="Arial"/>
              <a:buNone/>
            </a:pPr>
            <a:r>
              <a:rPr b="1" lang="en" sz="3670"/>
              <a:t>Embedded Valve and Actuator Sensors</a:t>
            </a:r>
            <a:endParaRPr b="1" sz="367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1250"/>
              <a:buFont typeface="Arial"/>
              <a:buNone/>
            </a:pPr>
            <a:r>
              <a:rPr lang="en" sz="2400"/>
              <a:t>Bray International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1250"/>
              <a:buFont typeface="Arial"/>
              <a:buNone/>
            </a:pPr>
            <a:r>
              <a:rPr lang="en" sz="2400"/>
              <a:t>MEEN 402 Final Presentation</a:t>
            </a:r>
            <a:endParaRPr sz="2400"/>
          </a:p>
        </p:txBody>
      </p:sp>
      <p:sp>
        <p:nvSpPr>
          <p:cNvPr id="85" name="Google Shape;85;p11"/>
          <p:cNvSpPr txBox="1"/>
          <p:nvPr>
            <p:ph idx="1" type="subTitle"/>
          </p:nvPr>
        </p:nvSpPr>
        <p:spPr>
          <a:xfrm>
            <a:off x="494700" y="3467925"/>
            <a:ext cx="8154600" cy="89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77500"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Avery Haynes, Locke Lehmann, Travis Carlson, Cody Sims, Zachary Walker, Michael Hager</a:t>
            </a:r>
            <a:endParaRPr sz="1800"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i="0" lang="en" sz="1800"/>
              <a:t>April 25, 2024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Design Standards</a:t>
            </a:r>
            <a:endParaRPr sz="3400"/>
          </a:p>
        </p:txBody>
      </p:sp>
      <p:sp>
        <p:nvSpPr>
          <p:cNvPr id="158" name="Google Shape;158;p20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Industry Codes and Standards to adhere by:</a:t>
            </a:r>
            <a:endParaRPr/>
          </a:p>
          <a:p>
            <a:pPr indent="-361950" lvl="1" marL="914400" rtl="0" algn="l">
              <a:spcBef>
                <a:spcPts val="1000"/>
              </a:spcBef>
              <a:spcAft>
                <a:spcPts val="0"/>
              </a:spcAft>
              <a:buSzPts val="2100"/>
              <a:buChar char="○"/>
            </a:pPr>
            <a:r>
              <a:rPr lang="en" u="sng"/>
              <a:t>US Federal Code Section 49, CFR 195.116</a:t>
            </a:r>
            <a:r>
              <a:rPr lang="en"/>
              <a:t> - Transportation of Natural and Other Gas by Pipeline</a:t>
            </a:r>
            <a:endParaRPr/>
          </a:p>
          <a:p>
            <a:pPr indent="-361950" lvl="1" marL="914400" rtl="0" algn="l">
              <a:spcBef>
                <a:spcPts val="1000"/>
              </a:spcBef>
              <a:spcAft>
                <a:spcPts val="0"/>
              </a:spcAft>
              <a:buSzPts val="2100"/>
              <a:buChar char="○"/>
            </a:pPr>
            <a:r>
              <a:rPr lang="en" u="sng"/>
              <a:t>ASME B16.34</a:t>
            </a:r>
            <a:r>
              <a:rPr lang="en"/>
              <a:t> - Valves, Flanges, Fittings, and Gaskets</a:t>
            </a:r>
            <a:endParaRPr/>
          </a:p>
          <a:p>
            <a:pPr indent="-361950" lvl="1" marL="914400" rtl="0" algn="l">
              <a:spcBef>
                <a:spcPts val="1000"/>
              </a:spcBef>
              <a:spcAft>
                <a:spcPts val="0"/>
              </a:spcAft>
              <a:buSzPts val="2100"/>
              <a:buChar char="○"/>
            </a:pPr>
            <a:r>
              <a:rPr lang="en" u="sng"/>
              <a:t>ISO 5210:2023</a:t>
            </a:r>
            <a:r>
              <a:rPr lang="en"/>
              <a:t> - Industrial Valves and Actuator Attachments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0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/>
          <p:nvPr>
            <p:ph type="ctrTitle"/>
          </p:nvPr>
        </p:nvSpPr>
        <p:spPr>
          <a:xfrm>
            <a:off x="685800" y="2020492"/>
            <a:ext cx="7772400" cy="110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Generation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Relevant Products</a:t>
            </a:r>
            <a:endParaRPr/>
          </a:p>
        </p:txBody>
      </p:sp>
      <p:sp>
        <p:nvSpPr>
          <p:cNvPr id="170" name="Google Shape;170;p22"/>
          <p:cNvSpPr txBox="1"/>
          <p:nvPr>
            <p:ph idx="1" type="body"/>
          </p:nvPr>
        </p:nvSpPr>
        <p:spPr>
          <a:xfrm>
            <a:off x="277750" y="3272975"/>
            <a:ext cx="7198200" cy="1494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8300" lvl="0" marL="457200" rtl="0" algn="l">
              <a:spcBef>
                <a:spcPts val="5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Butterfly and ball valves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Focusing on ball valve due to higher engineering complexity.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Project solution should be agnostic to valve type.</a:t>
            </a:r>
            <a:endParaRPr sz="2200"/>
          </a:p>
        </p:txBody>
      </p:sp>
      <p:pic>
        <p:nvPicPr>
          <p:cNvPr id="171" name="Google Shape;171;p22"/>
          <p:cNvPicPr preferRelativeResize="0"/>
          <p:nvPr/>
        </p:nvPicPr>
        <p:blipFill rotWithShape="1">
          <a:blip r:embed="rId3">
            <a:alphaModFix/>
          </a:blip>
          <a:srcRect b="11461" l="0" r="0" t="4695"/>
          <a:stretch/>
        </p:blipFill>
        <p:spPr>
          <a:xfrm>
            <a:off x="5194625" y="864800"/>
            <a:ext cx="2023325" cy="2408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9250" y="933600"/>
            <a:ext cx="3321525" cy="22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2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Relevant Products</a:t>
            </a:r>
            <a:endParaRPr/>
          </a:p>
        </p:txBody>
      </p:sp>
      <p:sp>
        <p:nvSpPr>
          <p:cNvPr id="179" name="Google Shape;179;p23"/>
          <p:cNvSpPr txBox="1"/>
          <p:nvPr>
            <p:ph idx="1" type="body"/>
          </p:nvPr>
        </p:nvSpPr>
        <p:spPr>
          <a:xfrm>
            <a:off x="457200" y="3842822"/>
            <a:ext cx="8229600" cy="1162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S92 rack-and-pinion actuator [3]</a:t>
            </a:r>
            <a:endParaRPr i="1" u="sng"/>
          </a:p>
        </p:txBody>
      </p:sp>
      <p:pic>
        <p:nvPicPr>
          <p:cNvPr descr="A diagram of a mechanical device&#10;&#10;Description automatically generated" id="180" name="Google Shape;18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5475" y="1204900"/>
            <a:ext cx="3193050" cy="27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3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Valve - Actuator System</a:t>
            </a:r>
            <a:endParaRPr/>
          </a:p>
        </p:txBody>
      </p:sp>
      <p:sp>
        <p:nvSpPr>
          <p:cNvPr id="187" name="Google Shape;187;p24"/>
          <p:cNvSpPr txBox="1"/>
          <p:nvPr>
            <p:ph idx="1" type="body"/>
          </p:nvPr>
        </p:nvSpPr>
        <p:spPr>
          <a:xfrm>
            <a:off x="457200" y="1106450"/>
            <a:ext cx="4554000" cy="3488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8300" lvl="0" marL="457200" rtl="0" algn="l">
              <a:spcBef>
                <a:spcPts val="5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Pressurized air enters the actuator chamber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Air pushes pistons to turn valve stem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Valve stem turns the valve base to allow/restrict fluid flow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en" sz="2200"/>
              <a:t>Pressurized air or springs return pistons</a:t>
            </a:r>
            <a:endParaRPr sz="2200"/>
          </a:p>
        </p:txBody>
      </p:sp>
      <p:sp>
        <p:nvSpPr>
          <p:cNvPr id="188" name="Google Shape;188;p24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9" name="Google Shape;189;p24"/>
          <p:cNvPicPr preferRelativeResize="0"/>
          <p:nvPr/>
        </p:nvPicPr>
        <p:blipFill rotWithShape="1">
          <a:blip r:embed="rId3">
            <a:alphaModFix/>
          </a:blip>
          <a:srcRect b="15768" l="0" r="0" t="0"/>
          <a:stretch/>
        </p:blipFill>
        <p:spPr>
          <a:xfrm>
            <a:off x="5066550" y="1732125"/>
            <a:ext cx="3544125" cy="167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4"/>
          <p:cNvSpPr txBox="1"/>
          <p:nvPr/>
        </p:nvSpPr>
        <p:spPr>
          <a:xfrm>
            <a:off x="5149013" y="3411363"/>
            <a:ext cx="33792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F7F7F"/>
                </a:solidFill>
              </a:rPr>
              <a:t>Valve &amp; Actuator animation with fluid flow [2]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Selection Criteria</a:t>
            </a:r>
            <a:endParaRPr/>
          </a:p>
        </p:txBody>
      </p:sp>
      <p:sp>
        <p:nvSpPr>
          <p:cNvPr id="196" name="Google Shape;196;p25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Only </a:t>
            </a:r>
            <a:r>
              <a:rPr i="1" lang="en"/>
              <a:t>direct</a:t>
            </a:r>
            <a:r>
              <a:rPr lang="en"/>
              <a:t> measurements preferred for better accuracy</a:t>
            </a:r>
            <a:endParaRPr/>
          </a:p>
          <a:p>
            <a:pPr indent="-368300" lvl="1" marL="914400" rtl="0" algn="l">
              <a:spcBef>
                <a:spcPts val="40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Should not apply calculations to measured data (rules out measurements of fluid flow)</a:t>
            </a:r>
            <a:endParaRPr sz="22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"/>
              <a:t>Most important solution characteristics:</a:t>
            </a:r>
            <a:endParaRPr b="1"/>
          </a:p>
          <a:p>
            <a:pPr indent="-368300" lvl="1" marL="914400" rtl="0" algn="l"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&lt;5% error for torque, &lt;2% error for position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No interference with system performance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Solution embedded into valve &amp; actuator system</a:t>
            </a:r>
            <a:endParaRPr sz="2200"/>
          </a:p>
        </p:txBody>
      </p:sp>
      <p:sp>
        <p:nvSpPr>
          <p:cNvPr id="197" name="Google Shape;197;p25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Generation</a:t>
            </a:r>
            <a:endParaRPr/>
          </a:p>
        </p:txBody>
      </p:sp>
      <p:sp>
        <p:nvSpPr>
          <p:cNvPr id="203" name="Google Shape;203;p26"/>
          <p:cNvSpPr txBox="1"/>
          <p:nvPr>
            <p:ph idx="1" type="body"/>
          </p:nvPr>
        </p:nvSpPr>
        <p:spPr>
          <a:xfrm>
            <a:off x="457200" y="1109128"/>
            <a:ext cx="8229600" cy="2180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9250" lvl="0" marL="457200" rtl="0" algn="l">
              <a:spcBef>
                <a:spcPts val="5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Several different methods were utilized for idea generation for the position and torque problems.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Brainstorming Map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TRIZ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Design by Analogy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“Analogy” based methods worked better within our group</a:t>
            </a:r>
            <a:endParaRPr sz="1900"/>
          </a:p>
        </p:txBody>
      </p:sp>
      <p:sp>
        <p:nvSpPr>
          <p:cNvPr id="204" name="Google Shape;204;p26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5" name="Google Shape;20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325" y="2895125"/>
            <a:ext cx="2432425" cy="171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7750" y="3060200"/>
            <a:ext cx="2674800" cy="138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6"/>
          <p:cNvSpPr txBox="1"/>
          <p:nvPr/>
        </p:nvSpPr>
        <p:spPr>
          <a:xfrm>
            <a:off x="1172300" y="4607675"/>
            <a:ext cx="33792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F7F7F"/>
                </a:solidFill>
              </a:rPr>
              <a:t>Brainstorming Maps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2300" y="3047527"/>
            <a:ext cx="2133600" cy="1471448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6"/>
          <p:cNvSpPr txBox="1"/>
          <p:nvPr/>
        </p:nvSpPr>
        <p:spPr>
          <a:xfrm>
            <a:off x="5197075" y="4607675"/>
            <a:ext cx="33792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F7F7F"/>
                </a:solidFill>
              </a:rPr>
              <a:t>TRIZ Ball Valve Concept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Selection</a:t>
            </a:r>
            <a:endParaRPr/>
          </a:p>
        </p:txBody>
      </p:sp>
      <p:sp>
        <p:nvSpPr>
          <p:cNvPr id="215" name="Google Shape;215;p27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2200" u="sng"/>
              <a:t>Problem:</a:t>
            </a:r>
            <a:r>
              <a:rPr lang="en" sz="2200"/>
              <a:t> The two goals (position &amp; torque) are highly independent, and no concept stood out as an obvious solution</a:t>
            </a:r>
            <a:endParaRPr sz="2200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200" u="sng"/>
              <a:t>Resolution:</a:t>
            </a:r>
            <a:r>
              <a:rPr lang="en" sz="2200"/>
              <a:t> Design &amp; test</a:t>
            </a:r>
            <a:r>
              <a:rPr lang="en" sz="2200"/>
              <a:t> </a:t>
            </a:r>
            <a:r>
              <a:rPr i="1" lang="en" sz="2200"/>
              <a:t>two possible solutions</a:t>
            </a:r>
            <a:r>
              <a:rPr lang="en" sz="2200"/>
              <a:t> for each deliverable.</a:t>
            </a:r>
            <a:endParaRPr sz="2200"/>
          </a:p>
          <a:p>
            <a:pPr indent="0" lvl="0" marL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2200"/>
              <a:buChar char="●"/>
            </a:pPr>
            <a:r>
              <a:rPr lang="en" sz="2200" u="sng"/>
              <a:t>Valve Solutions</a:t>
            </a:r>
            <a:r>
              <a:rPr lang="en" sz="2200"/>
              <a:t> - measure valve position</a:t>
            </a:r>
            <a:endParaRPr sz="2200"/>
          </a:p>
          <a:p>
            <a:pPr indent="-34925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Potentiometer</a:t>
            </a:r>
            <a:endParaRPr sz="1900"/>
          </a:p>
          <a:p>
            <a:pPr indent="-34925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Hall Effect Sensor</a:t>
            </a:r>
            <a:endParaRPr sz="1900"/>
          </a:p>
          <a:p>
            <a:pPr indent="-36830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 u="sng"/>
              <a:t>Actuator Solutions</a:t>
            </a:r>
            <a:r>
              <a:rPr lang="en" sz="2200"/>
              <a:t> - measure output torque</a:t>
            </a:r>
            <a:endParaRPr sz="2200"/>
          </a:p>
          <a:p>
            <a:pPr indent="-34925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Stop Bolt Strain Gauge</a:t>
            </a:r>
            <a:endParaRPr sz="1900"/>
          </a:p>
          <a:p>
            <a:pPr indent="-34925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Electric Motor</a:t>
            </a:r>
            <a:endParaRPr sz="1900"/>
          </a:p>
        </p:txBody>
      </p:sp>
      <p:sp>
        <p:nvSpPr>
          <p:cNvPr id="216" name="Google Shape;216;p27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Potentiometer</a:t>
            </a:r>
            <a:endParaRPr/>
          </a:p>
        </p:txBody>
      </p:sp>
      <p:sp>
        <p:nvSpPr>
          <p:cNvPr id="222" name="Google Shape;222;p28"/>
          <p:cNvSpPr txBox="1"/>
          <p:nvPr>
            <p:ph idx="1" type="body"/>
          </p:nvPr>
        </p:nvSpPr>
        <p:spPr>
          <a:xfrm>
            <a:off x="457200" y="1109125"/>
            <a:ext cx="52605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74650" lvl="0" marL="457200" rtl="0" algn="l">
              <a:spcBef>
                <a:spcPts val="50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Measure exact valve position</a:t>
            </a:r>
            <a:endParaRPr sz="2300"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Placed inline to axis of rotation on </a:t>
            </a:r>
            <a:r>
              <a:rPr i="1" lang="en" sz="2000"/>
              <a:t>bottom </a:t>
            </a:r>
            <a:r>
              <a:rPr lang="en" sz="2000"/>
              <a:t>of valve (avoids valve stem)</a:t>
            </a:r>
            <a:endParaRPr sz="2000"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Potentiometer base fixed to valve casing, sensor stem inserted into ball</a:t>
            </a:r>
            <a:endParaRPr sz="2000"/>
          </a:p>
          <a:p>
            <a:pPr indent="-355600" lvl="1" marL="914400" rtl="0" algn="l">
              <a:spcBef>
                <a:spcPts val="1000"/>
              </a:spcBef>
              <a:spcAft>
                <a:spcPts val="1000"/>
              </a:spcAft>
              <a:buSzPts val="2000"/>
              <a:buChar char="○"/>
            </a:pPr>
            <a:r>
              <a:rPr lang="en" sz="2000"/>
              <a:t>Hole through valve </a:t>
            </a:r>
            <a:r>
              <a:rPr lang="en" sz="2000"/>
              <a:t>casing - must re-seal (outside scope of work)</a:t>
            </a:r>
            <a:endParaRPr sz="2000"/>
          </a:p>
        </p:txBody>
      </p:sp>
      <p:sp>
        <p:nvSpPr>
          <p:cNvPr id="223" name="Google Shape;223;p28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4" name="Google Shape;224;p28"/>
          <p:cNvPicPr preferRelativeResize="0"/>
          <p:nvPr/>
        </p:nvPicPr>
        <p:blipFill rotWithShape="1">
          <a:blip r:embed="rId3">
            <a:alphaModFix/>
          </a:blip>
          <a:srcRect b="11815" l="20127" r="20899" t="30381"/>
          <a:stretch/>
        </p:blipFill>
        <p:spPr>
          <a:xfrm>
            <a:off x="5925000" y="3132801"/>
            <a:ext cx="2335975" cy="1545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5012" y="1025025"/>
            <a:ext cx="2206624" cy="20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8"/>
          <p:cNvPicPr preferRelativeResize="0"/>
          <p:nvPr/>
        </p:nvPicPr>
        <p:blipFill rotWithShape="1">
          <a:blip r:embed="rId5">
            <a:alphaModFix/>
          </a:blip>
          <a:srcRect b="9770" l="11394" r="0" t="5411"/>
          <a:stretch/>
        </p:blipFill>
        <p:spPr>
          <a:xfrm>
            <a:off x="4067750" y="3807950"/>
            <a:ext cx="1008500" cy="959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8"/>
          <p:cNvSpPr/>
          <p:nvPr/>
        </p:nvSpPr>
        <p:spPr>
          <a:xfrm>
            <a:off x="6636125" y="1832913"/>
            <a:ext cx="403500" cy="403500"/>
          </a:xfrm>
          <a:prstGeom prst="ellipse">
            <a:avLst/>
          </a:prstGeom>
          <a:noFill/>
          <a:ln cap="flat" cmpd="sng" w="28575">
            <a:solidFill>
              <a:srgbClr val="E400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8"/>
          <p:cNvSpPr txBox="1"/>
          <p:nvPr/>
        </p:nvSpPr>
        <p:spPr>
          <a:xfrm>
            <a:off x="5338713" y="4594525"/>
            <a:ext cx="33792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F7F7F"/>
                </a:solidFill>
              </a:rPr>
              <a:t>Sensor Placement on Ball Valve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8"/>
          <p:cNvSpPr txBox="1"/>
          <p:nvPr/>
        </p:nvSpPr>
        <p:spPr>
          <a:xfrm>
            <a:off x="2882400" y="4678775"/>
            <a:ext cx="33792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F7F7F"/>
                </a:solidFill>
              </a:rPr>
              <a:t>Rotary Potentiometer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Hall Effect Sensor</a:t>
            </a:r>
            <a:endParaRPr/>
          </a:p>
        </p:txBody>
      </p:sp>
      <p:sp>
        <p:nvSpPr>
          <p:cNvPr id="235" name="Google Shape;235;p29"/>
          <p:cNvSpPr txBox="1"/>
          <p:nvPr>
            <p:ph idx="1" type="body"/>
          </p:nvPr>
        </p:nvSpPr>
        <p:spPr>
          <a:xfrm>
            <a:off x="457200" y="1109125"/>
            <a:ext cx="47109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Measure exact valve position</a:t>
            </a:r>
            <a:endParaRPr/>
          </a:p>
          <a:p>
            <a:pPr indent="-361950" lvl="1" marL="914400" rtl="0" algn="l">
              <a:spcBef>
                <a:spcPts val="1000"/>
              </a:spcBef>
              <a:spcAft>
                <a:spcPts val="0"/>
              </a:spcAft>
              <a:buSzPts val="2100"/>
              <a:buChar char="○"/>
            </a:pPr>
            <a:r>
              <a:rPr lang="en"/>
              <a:t>Attach a magnetized material or magnetize a spot on valve</a:t>
            </a:r>
            <a:endParaRPr/>
          </a:p>
          <a:p>
            <a:pPr indent="-361950" lvl="1" marL="914400" rtl="0" algn="l">
              <a:spcBef>
                <a:spcPts val="1000"/>
              </a:spcBef>
              <a:spcAft>
                <a:spcPts val="0"/>
              </a:spcAft>
              <a:buSzPts val="2100"/>
              <a:buChar char="○"/>
            </a:pPr>
            <a:r>
              <a:rPr lang="en"/>
              <a:t>Must determine “standard” magnetic field alignment at open/close positions</a:t>
            </a:r>
            <a:endParaRPr/>
          </a:p>
          <a:p>
            <a:pPr indent="-361950" lvl="1" marL="914400" rtl="0" algn="l">
              <a:spcBef>
                <a:spcPts val="1000"/>
              </a:spcBef>
              <a:spcAft>
                <a:spcPts val="0"/>
              </a:spcAft>
              <a:buSzPts val="2100"/>
              <a:buChar char="○"/>
            </a:pPr>
            <a:r>
              <a:rPr lang="en"/>
              <a:t>Determine material effects of valve on HE readings </a:t>
            </a:r>
            <a:endParaRPr/>
          </a:p>
          <a:p>
            <a:pPr indent="-361950" lvl="1" marL="914400" rtl="0" algn="l">
              <a:spcBef>
                <a:spcPts val="1000"/>
              </a:spcBef>
              <a:spcAft>
                <a:spcPts val="1000"/>
              </a:spcAft>
              <a:buSzPts val="2100"/>
              <a:buChar char="○"/>
            </a:pPr>
            <a:r>
              <a:rPr lang="en"/>
              <a:t>Embedded in casing or stem</a:t>
            </a:r>
            <a:endParaRPr/>
          </a:p>
        </p:txBody>
      </p:sp>
      <p:sp>
        <p:nvSpPr>
          <p:cNvPr id="236" name="Google Shape;236;p29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7" name="Google Shape;2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3199" y="1070600"/>
            <a:ext cx="3559727" cy="3250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8" name="Google Shape;238;p29"/>
          <p:cNvCxnSpPr/>
          <p:nvPr/>
        </p:nvCxnSpPr>
        <p:spPr>
          <a:xfrm flipH="1">
            <a:off x="7044475" y="1718675"/>
            <a:ext cx="1314300" cy="1097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9" name="Google Shape;239;p29"/>
          <p:cNvSpPr/>
          <p:nvPr/>
        </p:nvSpPr>
        <p:spPr>
          <a:xfrm>
            <a:off x="6817500" y="2752075"/>
            <a:ext cx="179100" cy="172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9"/>
          <p:cNvSpPr txBox="1"/>
          <p:nvPr/>
        </p:nvSpPr>
        <p:spPr>
          <a:xfrm>
            <a:off x="7888600" y="1272575"/>
            <a:ext cx="882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Magnetic spot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9"/>
          <p:cNvSpPr/>
          <p:nvPr/>
        </p:nvSpPr>
        <p:spPr>
          <a:xfrm>
            <a:off x="6817425" y="2287350"/>
            <a:ext cx="437400" cy="172200"/>
          </a:xfrm>
          <a:prstGeom prst="rect">
            <a:avLst/>
          </a:prstGeom>
          <a:solidFill>
            <a:srgbClr val="E4002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2" name="Google Shape;242;p29"/>
          <p:cNvCxnSpPr>
            <a:stCxn id="243" idx="0"/>
          </p:cNvCxnSpPr>
          <p:nvPr/>
        </p:nvCxnSpPr>
        <p:spPr>
          <a:xfrm flipH="1" rot="10800000">
            <a:off x="5563800" y="2493425"/>
            <a:ext cx="1253700" cy="1749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4" name="Google Shape;244;p29"/>
          <p:cNvSpPr txBox="1"/>
          <p:nvPr/>
        </p:nvSpPr>
        <p:spPr>
          <a:xfrm>
            <a:off x="8355175" y="1452175"/>
            <a:ext cx="914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9"/>
          <p:cNvSpPr txBox="1"/>
          <p:nvPr/>
        </p:nvSpPr>
        <p:spPr>
          <a:xfrm>
            <a:off x="4934700" y="4242725"/>
            <a:ext cx="12582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Sensor in stem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Introductions</a:t>
            </a:r>
            <a:endParaRPr/>
          </a:p>
        </p:txBody>
      </p:sp>
      <p:sp>
        <p:nvSpPr>
          <p:cNvPr id="91" name="Google Shape;91;p12"/>
          <p:cNvSpPr txBox="1"/>
          <p:nvPr>
            <p:ph idx="1" type="body"/>
          </p:nvPr>
        </p:nvSpPr>
        <p:spPr>
          <a:xfrm>
            <a:off x="3645300" y="2180552"/>
            <a:ext cx="1853400" cy="391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/>
              <a:t>Avery Haynes</a:t>
            </a:r>
            <a:endParaRPr sz="2000"/>
          </a:p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12"/>
          <p:cNvSpPr txBox="1"/>
          <p:nvPr>
            <p:ph idx="1" type="body"/>
          </p:nvPr>
        </p:nvSpPr>
        <p:spPr>
          <a:xfrm>
            <a:off x="828150" y="2180550"/>
            <a:ext cx="1975500" cy="446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/>
              <a:t>Locke Lehmann</a:t>
            </a:r>
            <a:endParaRPr sz="2000"/>
          </a:p>
        </p:txBody>
      </p:sp>
      <p:sp>
        <p:nvSpPr>
          <p:cNvPr id="94" name="Google Shape;94;p12"/>
          <p:cNvSpPr txBox="1"/>
          <p:nvPr>
            <p:ph idx="1" type="body"/>
          </p:nvPr>
        </p:nvSpPr>
        <p:spPr>
          <a:xfrm>
            <a:off x="6340350" y="2208002"/>
            <a:ext cx="1853400" cy="391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/>
              <a:t>Michael Hager</a:t>
            </a:r>
            <a:endParaRPr sz="2000"/>
          </a:p>
        </p:txBody>
      </p:sp>
      <p:sp>
        <p:nvSpPr>
          <p:cNvPr id="95" name="Google Shape;95;p12"/>
          <p:cNvSpPr txBox="1"/>
          <p:nvPr>
            <p:ph idx="1" type="body"/>
          </p:nvPr>
        </p:nvSpPr>
        <p:spPr>
          <a:xfrm>
            <a:off x="889200" y="4133227"/>
            <a:ext cx="1853400" cy="391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/>
              <a:t>Cody Sims</a:t>
            </a:r>
            <a:endParaRPr sz="2000"/>
          </a:p>
        </p:txBody>
      </p:sp>
      <p:sp>
        <p:nvSpPr>
          <p:cNvPr id="96" name="Google Shape;96;p12"/>
          <p:cNvSpPr txBox="1"/>
          <p:nvPr>
            <p:ph idx="1" type="body"/>
          </p:nvPr>
        </p:nvSpPr>
        <p:spPr>
          <a:xfrm>
            <a:off x="3645300" y="4133227"/>
            <a:ext cx="1853400" cy="391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/>
              <a:t>Travis Carlson</a:t>
            </a:r>
            <a:endParaRPr sz="2000"/>
          </a:p>
        </p:txBody>
      </p:sp>
      <p:sp>
        <p:nvSpPr>
          <p:cNvPr id="97" name="Google Shape;97;p12"/>
          <p:cNvSpPr txBox="1"/>
          <p:nvPr>
            <p:ph idx="1" type="body"/>
          </p:nvPr>
        </p:nvSpPr>
        <p:spPr>
          <a:xfrm>
            <a:off x="6401400" y="4133227"/>
            <a:ext cx="1853400" cy="391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/>
              <a:t>Zack Walker</a:t>
            </a:r>
            <a:endParaRPr sz="2000"/>
          </a:p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3">
            <a:alphaModFix/>
          </a:blip>
          <a:srcRect b="15203" l="0" r="0" t="0"/>
          <a:stretch/>
        </p:blipFill>
        <p:spPr>
          <a:xfrm>
            <a:off x="4046750" y="933600"/>
            <a:ext cx="1050500" cy="124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2"/>
          <p:cNvPicPr preferRelativeResize="0"/>
          <p:nvPr/>
        </p:nvPicPr>
        <p:blipFill rotWithShape="1">
          <a:blip r:embed="rId4">
            <a:alphaModFix/>
          </a:blip>
          <a:srcRect b="39943" l="0" r="0" t="0"/>
          <a:stretch/>
        </p:blipFill>
        <p:spPr>
          <a:xfrm>
            <a:off x="1290650" y="950764"/>
            <a:ext cx="1050500" cy="121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2"/>
          <p:cNvPicPr preferRelativeResize="0"/>
          <p:nvPr/>
        </p:nvPicPr>
        <p:blipFill rotWithShape="1">
          <a:blip r:embed="rId5">
            <a:alphaModFix/>
          </a:blip>
          <a:srcRect b="18555" l="22252" r="26008" t="40493"/>
          <a:stretch/>
        </p:blipFill>
        <p:spPr>
          <a:xfrm>
            <a:off x="1290650" y="2886275"/>
            <a:ext cx="1050501" cy="124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2"/>
          <p:cNvPicPr preferRelativeResize="0"/>
          <p:nvPr/>
        </p:nvPicPr>
        <p:blipFill rotWithShape="1">
          <a:blip r:embed="rId6">
            <a:alphaModFix/>
          </a:blip>
          <a:srcRect b="9317" l="0" r="0" t="11456"/>
          <a:stretch/>
        </p:blipFill>
        <p:spPr>
          <a:xfrm>
            <a:off x="4046750" y="2886275"/>
            <a:ext cx="1050498" cy="124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2"/>
          <p:cNvPicPr preferRelativeResize="0"/>
          <p:nvPr/>
        </p:nvPicPr>
        <p:blipFill rotWithShape="1">
          <a:blip r:embed="rId7">
            <a:alphaModFix/>
          </a:blip>
          <a:srcRect b="0" l="0" r="0" t="10976"/>
          <a:stretch/>
        </p:blipFill>
        <p:spPr>
          <a:xfrm>
            <a:off x="6802850" y="961050"/>
            <a:ext cx="1050501" cy="124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2"/>
          <p:cNvPicPr preferRelativeResize="0"/>
          <p:nvPr/>
        </p:nvPicPr>
        <p:blipFill rotWithShape="1">
          <a:blip r:embed="rId8">
            <a:alphaModFix/>
          </a:blip>
          <a:srcRect b="4489" l="7877" r="7877" t="-4490"/>
          <a:stretch/>
        </p:blipFill>
        <p:spPr>
          <a:xfrm>
            <a:off x="6741800" y="2886275"/>
            <a:ext cx="1050499" cy="12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Cylindrical Strain Gauges</a:t>
            </a:r>
            <a:endParaRPr/>
          </a:p>
        </p:txBody>
      </p:sp>
      <p:sp>
        <p:nvSpPr>
          <p:cNvPr id="250" name="Google Shape;250;p30"/>
          <p:cNvSpPr txBox="1"/>
          <p:nvPr>
            <p:ph idx="1" type="body"/>
          </p:nvPr>
        </p:nvSpPr>
        <p:spPr>
          <a:xfrm>
            <a:off x="457200" y="1109125"/>
            <a:ext cx="34572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Strain gauge in actuator stop bolts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Drill small holes into stop bolts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Capture</a:t>
            </a:r>
            <a:endParaRPr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ompressive</a:t>
            </a:r>
            <a:endParaRPr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force</a:t>
            </a:r>
            <a:endParaRPr/>
          </a:p>
        </p:txBody>
      </p:sp>
      <p:sp>
        <p:nvSpPr>
          <p:cNvPr id="251" name="Google Shape;251;p30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2" name="Google Shape;2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0425" y="2274400"/>
            <a:ext cx="2440175" cy="259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5987" y="1205975"/>
            <a:ext cx="3156362" cy="3042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30"/>
          <p:cNvCxnSpPr/>
          <p:nvPr/>
        </p:nvCxnSpPr>
        <p:spPr>
          <a:xfrm>
            <a:off x="7128125" y="3386000"/>
            <a:ext cx="6552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30"/>
          <p:cNvSpPr txBox="1"/>
          <p:nvPr/>
        </p:nvSpPr>
        <p:spPr>
          <a:xfrm>
            <a:off x="7783325" y="3078350"/>
            <a:ext cx="4365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30"/>
          <p:cNvSpPr txBox="1"/>
          <p:nvPr/>
        </p:nvSpPr>
        <p:spPr>
          <a:xfrm>
            <a:off x="7842725" y="2190350"/>
            <a:ext cx="11694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A, E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" name="Google Shape;257;p30"/>
          <p:cNvCxnSpPr/>
          <p:nvPr/>
        </p:nvCxnSpPr>
        <p:spPr>
          <a:xfrm>
            <a:off x="7604375" y="2452388"/>
            <a:ext cx="2835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" name="Google Shape;258;p30"/>
          <p:cNvCxnSpPr>
            <a:stCxn id="255" idx="1"/>
          </p:cNvCxnSpPr>
          <p:nvPr/>
        </p:nvCxnSpPr>
        <p:spPr>
          <a:xfrm rot="10800000">
            <a:off x="7753625" y="2661800"/>
            <a:ext cx="29700" cy="669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Google Shape;259;p30"/>
          <p:cNvSpPr txBox="1"/>
          <p:nvPr/>
        </p:nvSpPr>
        <p:spPr>
          <a:xfrm>
            <a:off x="7813025" y="2634350"/>
            <a:ext cx="3771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30"/>
          <p:cNvSpPr/>
          <p:nvPr/>
        </p:nvSpPr>
        <p:spPr>
          <a:xfrm>
            <a:off x="7664350" y="1109114"/>
            <a:ext cx="1169525" cy="211475"/>
          </a:xfrm>
          <a:custGeom>
            <a:rect b="b" l="l" r="r" t="t"/>
            <a:pathLst>
              <a:path extrusionOk="0" h="8459" w="46781">
                <a:moveTo>
                  <a:pt x="0" y="8459"/>
                </a:moveTo>
                <a:cubicBezTo>
                  <a:pt x="965" y="7173"/>
                  <a:pt x="3376" y="2029"/>
                  <a:pt x="5787" y="743"/>
                </a:cubicBezTo>
                <a:cubicBezTo>
                  <a:pt x="8198" y="-543"/>
                  <a:pt x="10690" y="341"/>
                  <a:pt x="14468" y="743"/>
                </a:cubicBezTo>
                <a:cubicBezTo>
                  <a:pt x="18246" y="1145"/>
                  <a:pt x="23069" y="2511"/>
                  <a:pt x="28454" y="3154"/>
                </a:cubicBezTo>
                <a:cubicBezTo>
                  <a:pt x="33840" y="3797"/>
                  <a:pt x="43727" y="4360"/>
                  <a:pt x="46781" y="4601"/>
                </a:cubicBezTo>
              </a:path>
            </a:pathLst>
          </a:cu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1" name="Google Shape;261;p30"/>
          <p:cNvSpPr/>
          <p:nvPr/>
        </p:nvSpPr>
        <p:spPr>
          <a:xfrm>
            <a:off x="7784925" y="1239733"/>
            <a:ext cx="1036900" cy="141175"/>
          </a:xfrm>
          <a:custGeom>
            <a:rect b="b" l="l" r="r" t="t"/>
            <a:pathLst>
              <a:path extrusionOk="0" h="5647" w="41476">
                <a:moveTo>
                  <a:pt x="0" y="4200"/>
                </a:moveTo>
                <a:cubicBezTo>
                  <a:pt x="804" y="3557"/>
                  <a:pt x="2089" y="905"/>
                  <a:pt x="4822" y="342"/>
                </a:cubicBezTo>
                <a:cubicBezTo>
                  <a:pt x="7555" y="-221"/>
                  <a:pt x="13101" y="101"/>
                  <a:pt x="16397" y="824"/>
                </a:cubicBezTo>
                <a:cubicBezTo>
                  <a:pt x="19693" y="1547"/>
                  <a:pt x="20416" y="3878"/>
                  <a:pt x="24596" y="4682"/>
                </a:cubicBezTo>
                <a:cubicBezTo>
                  <a:pt x="28776" y="5486"/>
                  <a:pt x="38663" y="5486"/>
                  <a:pt x="41476" y="5647"/>
                </a:cubicBezTo>
              </a:path>
            </a:pathLst>
          </a:cu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2" name="Google Shape;262;p30"/>
          <p:cNvSpPr/>
          <p:nvPr/>
        </p:nvSpPr>
        <p:spPr>
          <a:xfrm>
            <a:off x="7669025" y="1768300"/>
            <a:ext cx="154200" cy="506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Cylindrical Strain Gauges</a:t>
            </a:r>
            <a:endParaRPr/>
          </a:p>
        </p:txBody>
      </p:sp>
      <p:sp>
        <p:nvSpPr>
          <p:cNvPr id="268" name="Google Shape;268;p31"/>
          <p:cNvSpPr txBox="1"/>
          <p:nvPr>
            <p:ph idx="1" type="body"/>
          </p:nvPr>
        </p:nvSpPr>
        <p:spPr>
          <a:xfrm>
            <a:off x="457200" y="1109125"/>
            <a:ext cx="51009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Measure discrete torque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Record strain (ε) vs. time (t) andand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t/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t/>
            </a:r>
            <a:endParaRPr sz="2200"/>
          </a:p>
          <a:p>
            <a:pPr indent="-368300" lvl="1" marL="914400" rtl="0" algn="l">
              <a:spcBef>
                <a:spcPts val="1000"/>
              </a:spcBef>
              <a:spcAft>
                <a:spcPts val="1000"/>
              </a:spcAft>
              <a:buSzPts val="2200"/>
              <a:buChar char="○"/>
            </a:pPr>
            <a:r>
              <a:rPr lang="en" sz="2200"/>
              <a:t>Record applied torque for every toggle over time</a:t>
            </a:r>
            <a:endParaRPr sz="2200"/>
          </a:p>
        </p:txBody>
      </p:sp>
      <p:sp>
        <p:nvSpPr>
          <p:cNvPr id="269" name="Google Shape;269;p31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0" name="Google Shape;27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8875" y="1006451"/>
            <a:ext cx="3209269" cy="3528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0275" y="2501300"/>
            <a:ext cx="1390775" cy="35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1673" y="1906950"/>
            <a:ext cx="2480475" cy="59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DC Motor EMF Measurement</a:t>
            </a:r>
            <a:endParaRPr/>
          </a:p>
        </p:txBody>
      </p:sp>
      <p:sp>
        <p:nvSpPr>
          <p:cNvPr id="278" name="Google Shape;278;p32"/>
          <p:cNvSpPr txBox="1"/>
          <p:nvPr>
            <p:ph idx="1" type="body"/>
          </p:nvPr>
        </p:nvSpPr>
        <p:spPr>
          <a:xfrm>
            <a:off x="403625" y="1065275"/>
            <a:ext cx="50079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rtl="0" algn="l">
              <a:spcBef>
                <a:spcPts val="50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/>
              <a:t>Running Concept:</a:t>
            </a:r>
            <a:endParaRPr sz="1600" u="sng"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Torque units: Nm ← distance</a:t>
            </a:r>
            <a:endParaRPr sz="1600"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Energy Units: J = Nm ← displacement</a:t>
            </a:r>
            <a:endParaRPr sz="1600"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Conversion: E = </a:t>
            </a:r>
            <a:r>
              <a:rPr lang="en" sz="1600"/>
              <a:t>𝜏</a:t>
            </a:r>
            <a:r>
              <a:rPr lang="en" sz="1600"/>
              <a:t>*[rotation in radians]</a:t>
            </a:r>
            <a:endParaRPr sz="1600"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i="1" lang="en" sz="1600"/>
              <a:t>Assume rotation = 𝜋 / 2</a:t>
            </a:r>
            <a:endParaRPr i="1"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/>
              <a:t>DC Motor Usage:</a:t>
            </a:r>
            <a:endParaRPr sz="1600" u="sng"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Record back-EMF induced by actuator rotation</a:t>
            </a:r>
            <a:endParaRPr sz="1600"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Motor in line with a known resistance, a total power can be found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79" name="Google Shape;279;p32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0" name="Google Shape;2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2691" y="3649925"/>
            <a:ext cx="1981546" cy="8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175" y="1065275"/>
            <a:ext cx="3012575" cy="21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2"/>
          <p:cNvSpPr/>
          <p:nvPr/>
        </p:nvSpPr>
        <p:spPr>
          <a:xfrm>
            <a:off x="6248400" y="3649975"/>
            <a:ext cx="2035800" cy="900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2"/>
          <p:cNvSpPr txBox="1"/>
          <p:nvPr/>
        </p:nvSpPr>
        <p:spPr>
          <a:xfrm>
            <a:off x="5630000" y="3125475"/>
            <a:ext cx="3440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motors rotational speed correlates to the torque and power [11] 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"/>
          <p:cNvSpPr txBox="1"/>
          <p:nvPr>
            <p:ph type="ctrTitle"/>
          </p:nvPr>
        </p:nvSpPr>
        <p:spPr>
          <a:xfrm>
            <a:off x="685800" y="2020492"/>
            <a:ext cx="7772400" cy="110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 Analysis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4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Risk Assessment</a:t>
            </a:r>
            <a:endParaRPr/>
          </a:p>
        </p:txBody>
      </p:sp>
      <p:sp>
        <p:nvSpPr>
          <p:cNvPr id="294" name="Google Shape;294;p34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5" name="Google Shape;2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586" y="1260725"/>
            <a:ext cx="8194826" cy="32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5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FMECA</a:t>
            </a:r>
            <a:endParaRPr/>
          </a:p>
        </p:txBody>
      </p:sp>
      <p:sp>
        <p:nvSpPr>
          <p:cNvPr id="301" name="Google Shape;301;p35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5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3" name="Google Shape;303;p35"/>
          <p:cNvPicPr preferRelativeResize="0"/>
          <p:nvPr/>
        </p:nvPicPr>
        <p:blipFill rotWithShape="1">
          <a:blip r:embed="rId3">
            <a:alphaModFix/>
          </a:blip>
          <a:srcRect b="0" l="0" r="8408" t="0"/>
          <a:stretch/>
        </p:blipFill>
        <p:spPr>
          <a:xfrm>
            <a:off x="412450" y="3405850"/>
            <a:ext cx="8319099" cy="163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400" y="2461250"/>
            <a:ext cx="8375200" cy="94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450" y="1427775"/>
            <a:ext cx="8319098" cy="10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450" y="891775"/>
            <a:ext cx="8319101" cy="535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6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 Assessment</a:t>
            </a:r>
            <a:endParaRPr/>
          </a:p>
        </p:txBody>
      </p:sp>
      <p:sp>
        <p:nvSpPr>
          <p:cNvPr id="312" name="Google Shape;312;p36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3" name="Google Shape;3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97" y="884975"/>
            <a:ext cx="8556624" cy="350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6"/>
          <p:cNvSpPr txBox="1"/>
          <p:nvPr/>
        </p:nvSpPr>
        <p:spPr>
          <a:xfrm>
            <a:off x="431900" y="4343525"/>
            <a:ext cx="2826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Preliminary Risk Analysis using Fault Tree </a:t>
            </a: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/>
          <p:cNvSpPr txBox="1"/>
          <p:nvPr>
            <p:ph type="ctrTitle"/>
          </p:nvPr>
        </p:nvSpPr>
        <p:spPr>
          <a:xfrm>
            <a:off x="685800" y="2020492"/>
            <a:ext cx="7772400" cy="110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Setup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System Overview</a:t>
            </a:r>
            <a:endParaRPr/>
          </a:p>
        </p:txBody>
      </p:sp>
      <p:sp>
        <p:nvSpPr>
          <p:cNvPr id="325" name="Google Shape;325;p38"/>
          <p:cNvSpPr txBox="1"/>
          <p:nvPr>
            <p:ph idx="1" type="body"/>
          </p:nvPr>
        </p:nvSpPr>
        <p:spPr>
          <a:xfrm>
            <a:off x="457200" y="1109125"/>
            <a:ext cx="57108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One position and one torque sensor - any combination could be possible due to independent nature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Wooden slabs to hold valve upright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Raspberry Pi wired to whichever sensor was being tested</a:t>
            </a:r>
            <a:r>
              <a:rPr lang="en"/>
              <a:t> </a:t>
            </a:r>
            <a:endParaRPr/>
          </a:p>
        </p:txBody>
      </p:sp>
      <p:sp>
        <p:nvSpPr>
          <p:cNvPr id="326" name="Google Shape;326;p38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7" name="Google Shape;32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4550" y="1124563"/>
            <a:ext cx="2590902" cy="3454536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8"/>
          <p:cNvSpPr txBox="1"/>
          <p:nvPr/>
        </p:nvSpPr>
        <p:spPr>
          <a:xfrm>
            <a:off x="6340200" y="4481325"/>
            <a:ext cx="25983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Figure: Connected valve-actuator setup.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9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Measurement</a:t>
            </a:r>
            <a:endParaRPr/>
          </a:p>
        </p:txBody>
      </p:sp>
      <p:sp>
        <p:nvSpPr>
          <p:cNvPr id="334" name="Google Shape;334;p39"/>
          <p:cNvSpPr txBox="1"/>
          <p:nvPr>
            <p:ph idx="1" type="body"/>
          </p:nvPr>
        </p:nvSpPr>
        <p:spPr>
          <a:xfrm>
            <a:off x="457200" y="1109125"/>
            <a:ext cx="53112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8300" lvl="0" marL="4572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Raspberry Pi Model B</a:t>
            </a:r>
            <a:endParaRPr sz="2200"/>
          </a:p>
          <a:p>
            <a:pPr indent="-349250" lvl="1" marL="9144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I2C Sensor Protocol, read bus data with Python</a:t>
            </a:r>
            <a:endParaRPr sz="1900"/>
          </a:p>
          <a:p>
            <a:pPr indent="-349250" lvl="1" marL="9144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Useful for real-time data processing</a:t>
            </a:r>
            <a:endParaRPr sz="1900"/>
          </a:p>
          <a:p>
            <a:pPr indent="-349250" lvl="1" marL="9144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Small size- emulates field deployment</a:t>
            </a:r>
            <a:endParaRPr sz="1900"/>
          </a:p>
          <a:p>
            <a:pPr indent="-36830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i="1" lang="en" sz="2200" u="sng"/>
              <a:t>Drawbacks:</a:t>
            </a:r>
            <a:endParaRPr sz="1900"/>
          </a:p>
          <a:p>
            <a:pPr indent="-349250" lvl="1" marL="9144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No built-in ADC</a:t>
            </a:r>
            <a:endParaRPr sz="1900"/>
          </a:p>
          <a:p>
            <a:pPr indent="-349250" lvl="1" marL="914400" rtl="0" algn="l">
              <a:lnSpc>
                <a:spcPct val="80000"/>
              </a:lnSpc>
              <a:spcBef>
                <a:spcPts val="1000"/>
              </a:spcBef>
              <a:spcAft>
                <a:spcPts val="1000"/>
              </a:spcAft>
              <a:buSzPts val="1900"/>
              <a:buChar char="○"/>
            </a:pPr>
            <a:r>
              <a:rPr lang="en" sz="1900"/>
              <a:t>Limited linux &amp; I2C experience</a:t>
            </a:r>
            <a:endParaRPr sz="1900"/>
          </a:p>
        </p:txBody>
      </p:sp>
      <p:sp>
        <p:nvSpPr>
          <p:cNvPr id="335" name="Google Shape;335;p39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6" name="Google Shape;336;p39"/>
          <p:cNvPicPr preferRelativeResize="0"/>
          <p:nvPr/>
        </p:nvPicPr>
        <p:blipFill rotWithShape="1">
          <a:blip r:embed="rId3">
            <a:alphaModFix/>
          </a:blip>
          <a:srcRect b="5121" l="12555" r="15366" t="11468"/>
          <a:stretch/>
        </p:blipFill>
        <p:spPr>
          <a:xfrm>
            <a:off x="6117243" y="984550"/>
            <a:ext cx="2211420" cy="170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6997" y="2868050"/>
            <a:ext cx="3411901" cy="1959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9"/>
          <p:cNvSpPr txBox="1"/>
          <p:nvPr/>
        </p:nvSpPr>
        <p:spPr>
          <a:xfrm>
            <a:off x="5533350" y="2617488"/>
            <a:ext cx="33792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F7F7F"/>
                </a:solidFill>
              </a:rPr>
              <a:t>Raspberry Pi Model B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39"/>
          <p:cNvSpPr txBox="1"/>
          <p:nvPr/>
        </p:nvSpPr>
        <p:spPr>
          <a:xfrm>
            <a:off x="5533350" y="4594513"/>
            <a:ext cx="33792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F7F7F"/>
                </a:solidFill>
              </a:rPr>
              <a:t>Raspberry Pi Pinouts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09" name="Google Shape;109;p13"/>
          <p:cNvSpPr txBox="1"/>
          <p:nvPr>
            <p:ph idx="1" type="body"/>
          </p:nvPr>
        </p:nvSpPr>
        <p:spPr>
          <a:xfrm>
            <a:off x="457200" y="1454351"/>
            <a:ext cx="8229600" cy="3019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u="sng"/>
              <a:t>Problem Introduction</a:t>
            </a:r>
            <a:endParaRPr b="1" u="sng"/>
          </a:p>
          <a:p>
            <a:pPr indent="0" lvl="0" marL="0" rtl="0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u="sng"/>
              <a:t>Concept Generation</a:t>
            </a:r>
            <a:endParaRPr b="1" u="sng"/>
          </a:p>
          <a:p>
            <a:pPr indent="0" lvl="0" marL="0" rtl="0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u="sng"/>
              <a:t>Risk Analysis</a:t>
            </a:r>
            <a:endParaRPr b="1" u="sng"/>
          </a:p>
          <a:p>
            <a:pPr indent="0" lvl="0" marL="0" rtl="0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u="sng"/>
              <a:t>Concept Setup &amp; Testing</a:t>
            </a:r>
            <a:endParaRPr b="1" u="sng"/>
          </a:p>
          <a:p>
            <a:pPr indent="0" lvl="0" marL="0" rtl="0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u="sng"/>
              <a:t>Validation Discussion</a:t>
            </a:r>
            <a:endParaRPr b="1" u="sng"/>
          </a:p>
        </p:txBody>
      </p:sp>
      <p:sp>
        <p:nvSpPr>
          <p:cNvPr id="110" name="Google Shape;110;p13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0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Hall Effect Installation</a:t>
            </a:r>
            <a:endParaRPr/>
          </a:p>
        </p:txBody>
      </p:sp>
      <p:sp>
        <p:nvSpPr>
          <p:cNvPr id="345" name="Google Shape;345;p40"/>
          <p:cNvSpPr txBox="1"/>
          <p:nvPr>
            <p:ph idx="1" type="body"/>
          </p:nvPr>
        </p:nvSpPr>
        <p:spPr>
          <a:xfrm>
            <a:off x="457200" y="1109125"/>
            <a:ext cx="50445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i="1" lang="en" sz="1800"/>
              <a:t>Hypothetical Installation Plan:</a:t>
            </a:r>
            <a:endParaRPr i="1"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 test rig to find maximum allowable</a:t>
            </a:r>
            <a:r>
              <a:rPr lang="en" sz="1800"/>
              <a:t> gap between sensor &amp; magnet.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Drill 0.5in hole into bottom of ball valve, install magnet into bored valve.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Install HE sensor inside hole &amp; cover with external casing, making sure maximum magnet </a:t>
            </a:r>
            <a:r>
              <a:rPr lang="en" sz="1800"/>
              <a:t>tolerance</a:t>
            </a:r>
            <a:r>
              <a:rPr lang="en" sz="1800"/>
              <a:t> is met</a:t>
            </a:r>
            <a:endParaRPr sz="1800"/>
          </a:p>
        </p:txBody>
      </p:sp>
      <p:sp>
        <p:nvSpPr>
          <p:cNvPr id="346" name="Google Shape;346;p40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7" name="Google Shape;347;p40"/>
          <p:cNvPicPr preferRelativeResize="0"/>
          <p:nvPr/>
        </p:nvPicPr>
        <p:blipFill rotWithShape="1">
          <a:blip r:embed="rId3">
            <a:alphaModFix/>
          </a:blip>
          <a:srcRect b="0" l="0" r="0" t="11213"/>
          <a:stretch/>
        </p:blipFill>
        <p:spPr>
          <a:xfrm>
            <a:off x="5610525" y="1168026"/>
            <a:ext cx="2590899" cy="3067052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0"/>
          <p:cNvSpPr txBox="1"/>
          <p:nvPr/>
        </p:nvSpPr>
        <p:spPr>
          <a:xfrm>
            <a:off x="5216375" y="4235063"/>
            <a:ext cx="33792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F7F7F"/>
                </a:solidFill>
              </a:rPr>
              <a:t>Hall Effect Sensor with test apparatus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1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Hall Effect Learnings</a:t>
            </a:r>
            <a:endParaRPr/>
          </a:p>
        </p:txBody>
      </p:sp>
      <p:sp>
        <p:nvSpPr>
          <p:cNvPr id="354" name="Google Shape;354;p41"/>
          <p:cNvSpPr txBox="1"/>
          <p:nvPr>
            <p:ph idx="1" type="body"/>
          </p:nvPr>
        </p:nvSpPr>
        <p:spPr>
          <a:xfrm>
            <a:off x="457200" y="1109125"/>
            <a:ext cx="5280600" cy="3658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/>
              <a:t>MikroE Angle Click Sensor Board:</a:t>
            </a:r>
            <a:endParaRPr sz="1800" u="sng"/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Used A1335 Hall Effect Sensor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i="1" lang="en" sz="1800"/>
              <a:t>Couldn’t access data with normal I2C protocol</a:t>
            </a:r>
            <a:endParaRPr i="1" sz="1800"/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Couldn’t find MSB/ LSB addresses, could only access all 32 registers</a:t>
            </a:r>
            <a:endParaRPr sz="1800"/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Tried to find </a:t>
            </a:r>
            <a:r>
              <a:rPr lang="en" sz="1800"/>
              <a:t>correlation</a:t>
            </a:r>
            <a:r>
              <a:rPr lang="en" sz="1800"/>
              <a:t> between registers &amp; magnet rotation.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Only found </a:t>
            </a:r>
            <a:r>
              <a:rPr lang="en" sz="1800"/>
              <a:t>correlation</a:t>
            </a:r>
            <a:r>
              <a:rPr lang="en" sz="1800"/>
              <a:t> for</a:t>
            </a:r>
            <a:r>
              <a:rPr lang="en" sz="1800"/>
              <a:t> magnetic </a:t>
            </a:r>
            <a:r>
              <a:rPr lang="en" sz="1800"/>
              <a:t>field</a:t>
            </a:r>
            <a:r>
              <a:rPr lang="en" sz="1800"/>
              <a:t> strength, max range of ≈ 3 in.</a:t>
            </a:r>
            <a:endParaRPr sz="1800"/>
          </a:p>
        </p:txBody>
      </p:sp>
      <p:sp>
        <p:nvSpPr>
          <p:cNvPr id="355" name="Google Shape;355;p41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6" name="Google Shape;35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0538" y="979375"/>
            <a:ext cx="933775" cy="147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1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048" y="2632628"/>
            <a:ext cx="3280748" cy="2028021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1"/>
          <p:cNvSpPr txBox="1"/>
          <p:nvPr/>
        </p:nvSpPr>
        <p:spPr>
          <a:xfrm>
            <a:off x="5737825" y="2368888"/>
            <a:ext cx="33792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F7F7F"/>
                </a:solidFill>
              </a:rPr>
              <a:t>Angle Click Hall Effect Sensor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41"/>
          <p:cNvSpPr txBox="1"/>
          <p:nvPr/>
        </p:nvSpPr>
        <p:spPr>
          <a:xfrm>
            <a:off x="5737825" y="4551613"/>
            <a:ext cx="33792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F7F7F"/>
                </a:solidFill>
              </a:rPr>
              <a:t>Sensor I2C bus read on all 32 registers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2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Potentiometer Installation</a:t>
            </a:r>
            <a:endParaRPr/>
          </a:p>
        </p:txBody>
      </p:sp>
      <p:sp>
        <p:nvSpPr>
          <p:cNvPr id="365" name="Google Shape;365;p42"/>
          <p:cNvSpPr txBox="1"/>
          <p:nvPr>
            <p:ph idx="1" type="body"/>
          </p:nvPr>
        </p:nvSpPr>
        <p:spPr>
          <a:xfrm>
            <a:off x="457200" y="1109125"/>
            <a:ext cx="42642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Drilled a 0.5in hole through the rotating axis of the valve.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Inserted the potentiometer shaft into the hole.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</a:t>
            </a:r>
            <a:r>
              <a:rPr lang="en" sz="1800"/>
              <a:t>potentiometer</a:t>
            </a:r>
            <a:r>
              <a:rPr lang="en" sz="1800"/>
              <a:t> stem was epoxied to the floating ball and the </a:t>
            </a:r>
            <a:r>
              <a:rPr lang="en" sz="1800"/>
              <a:t>potentiometer</a:t>
            </a:r>
            <a:r>
              <a:rPr lang="en" sz="1800"/>
              <a:t> base was epoxied to the </a:t>
            </a:r>
            <a:r>
              <a:rPr lang="en" sz="1800"/>
              <a:t>valve</a:t>
            </a:r>
            <a:r>
              <a:rPr lang="en" sz="1800"/>
              <a:t> case.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Potentiometer wired to the PI for testing</a:t>
            </a:r>
            <a:endParaRPr sz="1800"/>
          </a:p>
        </p:txBody>
      </p:sp>
      <p:sp>
        <p:nvSpPr>
          <p:cNvPr id="366" name="Google Shape;366;p42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7" name="Google Shape;36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9649" y="1109125"/>
            <a:ext cx="1535387" cy="204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5750" y="1109124"/>
            <a:ext cx="1487400" cy="204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2"/>
          <p:cNvPicPr preferRelativeResize="0"/>
          <p:nvPr/>
        </p:nvPicPr>
        <p:blipFill rotWithShape="1">
          <a:blip r:embed="rId5">
            <a:alphaModFix/>
          </a:blip>
          <a:srcRect b="17499" l="16399" r="13063" t="65830"/>
          <a:stretch/>
        </p:blipFill>
        <p:spPr>
          <a:xfrm>
            <a:off x="5832350" y="3484655"/>
            <a:ext cx="2201950" cy="770899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2"/>
          <p:cNvSpPr txBox="1"/>
          <p:nvPr/>
        </p:nvSpPr>
        <p:spPr>
          <a:xfrm>
            <a:off x="5269650" y="3080100"/>
            <a:ext cx="17334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Figure: Ball valve drilling.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42"/>
          <p:cNvSpPr txBox="1"/>
          <p:nvPr/>
        </p:nvSpPr>
        <p:spPr>
          <a:xfrm>
            <a:off x="7082550" y="3080100"/>
            <a:ext cx="22734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Figure: Aligned base holes.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42"/>
          <p:cNvSpPr txBox="1"/>
          <p:nvPr/>
        </p:nvSpPr>
        <p:spPr>
          <a:xfrm>
            <a:off x="5935825" y="4255550"/>
            <a:ext cx="22734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Figure: Wired potentiometer.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3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Potentiometer Validation</a:t>
            </a:r>
            <a:endParaRPr/>
          </a:p>
        </p:txBody>
      </p:sp>
      <p:sp>
        <p:nvSpPr>
          <p:cNvPr id="378" name="Google Shape;378;p43"/>
          <p:cNvSpPr txBox="1"/>
          <p:nvPr>
            <p:ph idx="1" type="body"/>
          </p:nvPr>
        </p:nvSpPr>
        <p:spPr>
          <a:xfrm>
            <a:off x="437750" y="1021475"/>
            <a:ext cx="3091200" cy="3745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Toggled </a:t>
            </a:r>
            <a:r>
              <a:rPr lang="en" sz="1800"/>
              <a:t>valve</a:t>
            </a:r>
            <a:r>
              <a:rPr lang="en" sz="1800"/>
              <a:t> between 0 and 90 degrees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~0 degrees - open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~90 degrees - closed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Sampled</a:t>
            </a:r>
            <a:r>
              <a:rPr lang="en" sz="1800"/>
              <a:t> n = 30 for each psi setting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Tested at 40, 50, 60, 70, and 80 psi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% error = 2*stdev/avg (should be 95% of data points within this bound)</a:t>
            </a:r>
            <a:endParaRPr sz="1800"/>
          </a:p>
        </p:txBody>
      </p:sp>
      <p:sp>
        <p:nvSpPr>
          <p:cNvPr id="379" name="Google Shape;379;p43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80" name="Google Shape;380;p43"/>
          <p:cNvGraphicFramePr/>
          <p:nvPr/>
        </p:nvGraphicFramePr>
        <p:xfrm>
          <a:off x="3946150" y="1104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{9CA10B43-EB86-49A5-82C7-1871FA64EFBC}</a:tableStyleId>
              </a:tblPr>
              <a:tblGrid>
                <a:gridCol w="782900"/>
                <a:gridCol w="575900"/>
                <a:gridCol w="679400"/>
                <a:gridCol w="679400"/>
                <a:gridCol w="679400"/>
                <a:gridCol w="679400"/>
              </a:tblGrid>
              <a:tr h="239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chemeClr val="lt1"/>
                          </a:solidFill>
                        </a:rPr>
                        <a:t>PSI</a:t>
                      </a:r>
                      <a:endParaRPr b="1" sz="7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40</a:t>
                      </a:r>
                      <a:endParaRPr sz="700"/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50</a:t>
                      </a:r>
                      <a:endParaRPr sz="700"/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60</a:t>
                      </a:r>
                      <a:endParaRPr sz="700"/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70</a:t>
                      </a:r>
                      <a:endParaRPr sz="700"/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80</a:t>
                      </a:r>
                      <a:endParaRPr sz="700"/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chemeClr val="lt1"/>
                          </a:solidFill>
                        </a:rPr>
                        <a:t>Average</a:t>
                      </a:r>
                      <a:endParaRPr b="1" sz="7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chemeClr val="lt1"/>
                          </a:solidFill>
                        </a:rPr>
                        <a:t>(Degrees)</a:t>
                      </a:r>
                      <a:endParaRPr b="1" sz="7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90.26</a:t>
                      </a:r>
                      <a:endParaRPr sz="700"/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90.37</a:t>
                      </a:r>
                      <a:endParaRPr sz="700"/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90.52</a:t>
                      </a:r>
                      <a:endParaRPr sz="700"/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90.79</a:t>
                      </a:r>
                      <a:endParaRPr sz="700"/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91.11</a:t>
                      </a:r>
                      <a:endParaRPr sz="700"/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0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chemeClr val="lt1"/>
                          </a:solidFill>
                        </a:rPr>
                        <a:t>St.Dev.</a:t>
                      </a:r>
                      <a:endParaRPr b="1" sz="7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0.55</a:t>
                      </a:r>
                      <a:endParaRPr sz="700"/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0.38</a:t>
                      </a:r>
                      <a:endParaRPr sz="700"/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0.44</a:t>
                      </a:r>
                      <a:endParaRPr sz="700"/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0.64</a:t>
                      </a:r>
                      <a:endParaRPr sz="700"/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0.46</a:t>
                      </a:r>
                      <a:endParaRPr sz="700"/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5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chemeClr val="lt1"/>
                          </a:solidFill>
                        </a:rPr>
                        <a:t>High</a:t>
                      </a:r>
                      <a:endParaRPr b="1" sz="7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90.74</a:t>
                      </a:r>
                      <a:endParaRPr sz="700"/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90.89</a:t>
                      </a:r>
                      <a:endParaRPr sz="700"/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91.02</a:t>
                      </a:r>
                      <a:endParaRPr sz="700"/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91.41</a:t>
                      </a:r>
                      <a:endParaRPr sz="700"/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92.31</a:t>
                      </a:r>
                      <a:endParaRPr sz="700"/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7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chemeClr val="lt1"/>
                          </a:solidFill>
                        </a:rPr>
                        <a:t>Low</a:t>
                      </a:r>
                      <a:endParaRPr b="1" sz="7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85.14</a:t>
                      </a:r>
                      <a:endParaRPr sz="700"/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85.18</a:t>
                      </a:r>
                      <a:endParaRPr sz="700"/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85.85</a:t>
                      </a:r>
                      <a:endParaRPr sz="700"/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85.06</a:t>
                      </a:r>
                      <a:endParaRPr sz="700"/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85.26</a:t>
                      </a:r>
                      <a:endParaRPr sz="700"/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5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chemeClr val="lt1"/>
                          </a:solidFill>
                        </a:rPr>
                        <a:t>% error</a:t>
                      </a:r>
                      <a:endParaRPr b="1" sz="7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1.23</a:t>
                      </a:r>
                      <a:endParaRPr sz="700"/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0.83</a:t>
                      </a:r>
                      <a:endParaRPr sz="700"/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0.97</a:t>
                      </a:r>
                      <a:endParaRPr sz="700"/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1.39</a:t>
                      </a:r>
                      <a:endParaRPr sz="700"/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1.011</a:t>
                      </a:r>
                      <a:endParaRPr sz="700"/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81" name="Google Shape;381;p43"/>
          <p:cNvSpPr txBox="1"/>
          <p:nvPr/>
        </p:nvSpPr>
        <p:spPr>
          <a:xfrm>
            <a:off x="3946150" y="824525"/>
            <a:ext cx="377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i="1" lang="en" sz="1200">
                <a:solidFill>
                  <a:srgbClr val="333333"/>
                </a:solidFill>
              </a:rPr>
              <a:t>Table: Potentiometer “Closed” Data Readings.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82" name="Google Shape;382;p43"/>
          <p:cNvGraphicFramePr/>
          <p:nvPr/>
        </p:nvGraphicFramePr>
        <p:xfrm>
          <a:off x="3946150" y="3033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{9CA10B43-EB86-49A5-82C7-1871FA64EFBC}</a:tableStyleId>
              </a:tblPr>
              <a:tblGrid>
                <a:gridCol w="782900"/>
                <a:gridCol w="575900"/>
                <a:gridCol w="679400"/>
                <a:gridCol w="679400"/>
                <a:gridCol w="679400"/>
                <a:gridCol w="679400"/>
              </a:tblGrid>
              <a:tr h="239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chemeClr val="lt1"/>
                          </a:solidFill>
                        </a:rPr>
                        <a:t>PSI</a:t>
                      </a:r>
                      <a:endParaRPr b="1" sz="7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40</a:t>
                      </a:r>
                      <a:endParaRPr sz="700"/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50</a:t>
                      </a:r>
                      <a:endParaRPr sz="700"/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60</a:t>
                      </a:r>
                      <a:endParaRPr sz="700"/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70</a:t>
                      </a:r>
                      <a:endParaRPr sz="700"/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80</a:t>
                      </a:r>
                      <a:endParaRPr sz="700"/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chemeClr val="lt1"/>
                          </a:solidFill>
                        </a:rPr>
                        <a:t>Average</a:t>
                      </a:r>
                      <a:endParaRPr b="1" sz="7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chemeClr val="lt1"/>
                          </a:solidFill>
                        </a:rPr>
                        <a:t>(Degrees)</a:t>
                      </a:r>
                      <a:endParaRPr b="1" sz="7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0.036</a:t>
                      </a:r>
                      <a:endParaRPr sz="7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0.036</a:t>
                      </a:r>
                      <a:endParaRPr sz="7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0.035</a:t>
                      </a:r>
                      <a:endParaRPr sz="7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0.034</a:t>
                      </a:r>
                      <a:endParaRPr sz="7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0.034</a:t>
                      </a:r>
                      <a:endParaRPr sz="7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0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chemeClr val="lt1"/>
                          </a:solidFill>
                        </a:rPr>
                        <a:t>St.Dev.</a:t>
                      </a:r>
                      <a:endParaRPr b="1" sz="7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0.0053</a:t>
                      </a:r>
                      <a:endParaRPr sz="7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0.0052</a:t>
                      </a:r>
                      <a:endParaRPr sz="7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0.0053</a:t>
                      </a:r>
                      <a:endParaRPr sz="7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0.0051</a:t>
                      </a:r>
                      <a:endParaRPr sz="7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0.0051</a:t>
                      </a:r>
                      <a:endParaRPr sz="7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5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chemeClr val="lt1"/>
                          </a:solidFill>
                        </a:rPr>
                        <a:t>High</a:t>
                      </a:r>
                      <a:endParaRPr b="1" sz="7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0.05</a:t>
                      </a:r>
                      <a:endParaRPr sz="7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0.05</a:t>
                      </a:r>
                      <a:endParaRPr sz="7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0.05</a:t>
                      </a:r>
                      <a:endParaRPr sz="7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0.05</a:t>
                      </a:r>
                      <a:endParaRPr sz="7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0.05</a:t>
                      </a:r>
                      <a:endParaRPr sz="7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7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chemeClr val="lt1"/>
                          </a:solidFill>
                        </a:rPr>
                        <a:t>Low</a:t>
                      </a:r>
                      <a:endParaRPr b="1" sz="7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0.025</a:t>
                      </a:r>
                      <a:endParaRPr sz="7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0.0.025</a:t>
                      </a:r>
                      <a:endParaRPr sz="7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0.025</a:t>
                      </a:r>
                      <a:endParaRPr sz="7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0.025</a:t>
                      </a:r>
                      <a:endParaRPr sz="7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0.016</a:t>
                      </a:r>
                      <a:endParaRPr sz="700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5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chemeClr val="lt1"/>
                          </a:solidFill>
                        </a:rPr>
                        <a:t>% error</a:t>
                      </a:r>
                      <a:endParaRPr b="1" sz="7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30</a:t>
                      </a:r>
                      <a:endParaRPr sz="700"/>
                    </a:p>
                  </a:txBody>
                  <a:tcPr marT="91425" marB="91425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29</a:t>
                      </a:r>
                      <a:endParaRPr sz="700"/>
                    </a:p>
                  </a:txBody>
                  <a:tcPr marT="91425" marB="91425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30</a:t>
                      </a:r>
                      <a:endParaRPr sz="700"/>
                    </a:p>
                  </a:txBody>
                  <a:tcPr marT="91425" marB="91425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30</a:t>
                      </a:r>
                      <a:endParaRPr sz="700"/>
                    </a:p>
                  </a:txBody>
                  <a:tcPr marT="91425" marB="91425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30</a:t>
                      </a:r>
                      <a:endParaRPr sz="700"/>
                    </a:p>
                  </a:txBody>
                  <a:tcPr marT="91425" marB="91425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83" name="Google Shape;383;p43"/>
          <p:cNvSpPr txBox="1"/>
          <p:nvPr/>
        </p:nvSpPr>
        <p:spPr>
          <a:xfrm>
            <a:off x="3882425" y="27536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333333"/>
                </a:solidFill>
              </a:rPr>
              <a:t>Table: </a:t>
            </a:r>
            <a:r>
              <a:rPr i="1" lang="en" sz="1200">
                <a:solidFill>
                  <a:srgbClr val="333333"/>
                </a:solidFill>
              </a:rPr>
              <a:t>Potentiometer “Open” Data Readings.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4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Potentiometer Validation Plots</a:t>
            </a:r>
            <a:endParaRPr/>
          </a:p>
        </p:txBody>
      </p:sp>
      <p:sp>
        <p:nvSpPr>
          <p:cNvPr id="389" name="Google Shape;389;p44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0" name="Google Shape;39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800" y="933600"/>
            <a:ext cx="3287525" cy="197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6766" y="924075"/>
            <a:ext cx="3300484" cy="198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2213" y="2970325"/>
            <a:ext cx="3151770" cy="192725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4"/>
          <p:cNvSpPr txBox="1"/>
          <p:nvPr>
            <p:ph idx="1" type="body"/>
          </p:nvPr>
        </p:nvSpPr>
        <p:spPr>
          <a:xfrm>
            <a:off x="482600" y="3069450"/>
            <a:ext cx="3431700" cy="1828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Error bars are standard deviation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“Low” readings are reflective of conservative classification for closed, and vice versa</a:t>
            </a:r>
            <a:endParaRPr sz="1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5"/>
          <p:cNvSpPr txBox="1"/>
          <p:nvPr>
            <p:ph type="title"/>
          </p:nvPr>
        </p:nvSpPr>
        <p:spPr>
          <a:xfrm>
            <a:off x="482600" y="76200"/>
            <a:ext cx="62070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Positioner and the Potentiometer</a:t>
            </a:r>
            <a:endParaRPr sz="2800"/>
          </a:p>
        </p:txBody>
      </p:sp>
      <p:sp>
        <p:nvSpPr>
          <p:cNvPr id="399" name="Google Shape;399;p45"/>
          <p:cNvSpPr txBox="1"/>
          <p:nvPr>
            <p:ph idx="1" type="body"/>
          </p:nvPr>
        </p:nvSpPr>
        <p:spPr>
          <a:xfrm>
            <a:off x="457200" y="1109125"/>
            <a:ext cx="38667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Potentiometer had a dead zone from about 0 to 20 degrees. 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After this dead zone the potentiometer works as expected.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/>
              <a:t>Solution:</a:t>
            </a:r>
            <a:r>
              <a:rPr lang="en" sz="2000"/>
              <a:t> offset </a:t>
            </a:r>
            <a:r>
              <a:rPr lang="en" sz="2000"/>
              <a:t>initial</a:t>
            </a:r>
            <a:r>
              <a:rPr lang="en" sz="2000"/>
              <a:t> installation so that measured “0” is at about 40 degrees.</a:t>
            </a:r>
            <a:endParaRPr sz="2000"/>
          </a:p>
        </p:txBody>
      </p:sp>
      <p:sp>
        <p:nvSpPr>
          <p:cNvPr id="400" name="Google Shape;400;p45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1" name="Google Shape;401;p45"/>
          <p:cNvSpPr/>
          <p:nvPr/>
        </p:nvSpPr>
        <p:spPr>
          <a:xfrm>
            <a:off x="5757000" y="1511650"/>
            <a:ext cx="2133600" cy="2100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2" name="Google Shape;402;p45"/>
          <p:cNvCxnSpPr>
            <a:stCxn id="401" idx="2"/>
          </p:cNvCxnSpPr>
          <p:nvPr/>
        </p:nvCxnSpPr>
        <p:spPr>
          <a:xfrm>
            <a:off x="5757000" y="2561950"/>
            <a:ext cx="1094400" cy="48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3" name="Google Shape;403;p45"/>
          <p:cNvCxnSpPr>
            <a:endCxn id="401" idx="0"/>
          </p:cNvCxnSpPr>
          <p:nvPr/>
        </p:nvCxnSpPr>
        <p:spPr>
          <a:xfrm rot="10800000">
            <a:off x="6823800" y="1511650"/>
            <a:ext cx="18000" cy="10650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" name="Google Shape;404;p45"/>
          <p:cNvCxnSpPr/>
          <p:nvPr/>
        </p:nvCxnSpPr>
        <p:spPr>
          <a:xfrm flipH="1" rot="10800000">
            <a:off x="6856375" y="1673750"/>
            <a:ext cx="505500" cy="8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45"/>
          <p:cNvCxnSpPr/>
          <p:nvPr/>
        </p:nvCxnSpPr>
        <p:spPr>
          <a:xfrm flipH="1">
            <a:off x="5869850" y="2571750"/>
            <a:ext cx="981600" cy="46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6" name="Google Shape;406;p45"/>
          <p:cNvCxnSpPr/>
          <p:nvPr/>
        </p:nvCxnSpPr>
        <p:spPr>
          <a:xfrm flipH="1" rot="10800000">
            <a:off x="5447800" y="2822100"/>
            <a:ext cx="348300" cy="46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7" name="Google Shape;407;p45"/>
          <p:cNvCxnSpPr/>
          <p:nvPr/>
        </p:nvCxnSpPr>
        <p:spPr>
          <a:xfrm flipH="1">
            <a:off x="7126325" y="1388950"/>
            <a:ext cx="696900" cy="15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8" name="Google Shape;408;p45"/>
          <p:cNvSpPr txBox="1"/>
          <p:nvPr/>
        </p:nvSpPr>
        <p:spPr>
          <a:xfrm>
            <a:off x="5020800" y="3242950"/>
            <a:ext cx="124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Dead zone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45"/>
          <p:cNvSpPr txBox="1"/>
          <p:nvPr/>
        </p:nvSpPr>
        <p:spPr>
          <a:xfrm>
            <a:off x="7759450" y="1217150"/>
            <a:ext cx="129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Dead zone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0" name="Google Shape;410;p45"/>
          <p:cNvCxnSpPr>
            <a:endCxn id="401" idx="5"/>
          </p:cNvCxnSpPr>
          <p:nvPr/>
        </p:nvCxnSpPr>
        <p:spPr>
          <a:xfrm rot="10800000">
            <a:off x="7578142" y="3304624"/>
            <a:ext cx="353100" cy="34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1" name="Google Shape;411;p45"/>
          <p:cNvSpPr txBox="1"/>
          <p:nvPr/>
        </p:nvSpPr>
        <p:spPr>
          <a:xfrm>
            <a:off x="7165575" y="3568075"/>
            <a:ext cx="160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Optimal Potentiometer range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45"/>
          <p:cNvSpPr txBox="1"/>
          <p:nvPr/>
        </p:nvSpPr>
        <p:spPr>
          <a:xfrm>
            <a:off x="4853800" y="866625"/>
            <a:ext cx="129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 0 position on potentiometer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3" name="Google Shape;413;p45"/>
          <p:cNvCxnSpPr>
            <a:stCxn id="412" idx="3"/>
            <a:endCxn id="401" idx="0"/>
          </p:cNvCxnSpPr>
          <p:nvPr/>
        </p:nvCxnSpPr>
        <p:spPr>
          <a:xfrm>
            <a:off x="6144700" y="1143675"/>
            <a:ext cx="679200" cy="3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4" name="Google Shape;414;p45"/>
          <p:cNvSpPr txBox="1"/>
          <p:nvPr/>
        </p:nvSpPr>
        <p:spPr>
          <a:xfrm>
            <a:off x="6773900" y="2034525"/>
            <a:ext cx="426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20°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5" name="Google Shape;415;p45"/>
          <p:cNvCxnSpPr/>
          <p:nvPr/>
        </p:nvCxnSpPr>
        <p:spPr>
          <a:xfrm flipH="1" rot="10800000">
            <a:off x="6841800" y="2287350"/>
            <a:ext cx="996300" cy="284400"/>
          </a:xfrm>
          <a:prstGeom prst="straightConnector1">
            <a:avLst/>
          </a:prstGeom>
          <a:noFill/>
          <a:ln cap="flat" cmpd="sng" w="28575">
            <a:solidFill>
              <a:srgbClr val="E4002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6" name="Google Shape;416;p45"/>
          <p:cNvSpPr txBox="1"/>
          <p:nvPr/>
        </p:nvSpPr>
        <p:spPr>
          <a:xfrm>
            <a:off x="4853800" y="3842125"/>
            <a:ext cx="25080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Figure: Potentiometer reading chart.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6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DC Motor Installation</a:t>
            </a:r>
            <a:endParaRPr/>
          </a:p>
        </p:txBody>
      </p:sp>
      <p:sp>
        <p:nvSpPr>
          <p:cNvPr id="422" name="Google Shape;422;p46"/>
          <p:cNvSpPr txBox="1"/>
          <p:nvPr>
            <p:ph idx="1" type="body"/>
          </p:nvPr>
        </p:nvSpPr>
        <p:spPr>
          <a:xfrm>
            <a:off x="457200" y="1109125"/>
            <a:ext cx="49419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3D </a:t>
            </a:r>
            <a:r>
              <a:rPr lang="en" sz="1800"/>
              <a:t>printed</a:t>
            </a:r>
            <a:r>
              <a:rPr lang="en" sz="1800"/>
              <a:t> motor brace and attached it to the roof of the actuator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Pressure fit the motor into the slot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3D printed the </a:t>
            </a:r>
            <a:r>
              <a:rPr lang="en" sz="1800"/>
              <a:t>plastic</a:t>
            </a:r>
            <a:r>
              <a:rPr lang="en" sz="1800"/>
              <a:t> slot </a:t>
            </a:r>
            <a:r>
              <a:rPr lang="en" sz="1800"/>
              <a:t>attachment</a:t>
            </a:r>
            <a:r>
              <a:rPr lang="en" sz="1800"/>
              <a:t> to connect the motor shaft and actuator stem.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Wired the motor outputs to the Pi</a:t>
            </a:r>
            <a:endParaRPr sz="1800"/>
          </a:p>
        </p:txBody>
      </p:sp>
      <p:sp>
        <p:nvSpPr>
          <p:cNvPr id="423" name="Google Shape;423;p46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4" name="Google Shape;424;p46"/>
          <p:cNvPicPr preferRelativeResize="0"/>
          <p:nvPr/>
        </p:nvPicPr>
        <p:blipFill rotWithShape="1">
          <a:blip r:embed="rId3">
            <a:alphaModFix/>
          </a:blip>
          <a:srcRect b="48862" l="0" r="0" t="0"/>
          <a:stretch/>
        </p:blipFill>
        <p:spPr>
          <a:xfrm>
            <a:off x="1551000" y="3223900"/>
            <a:ext cx="2429549" cy="165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6"/>
          <p:cNvPicPr preferRelativeResize="0"/>
          <p:nvPr/>
        </p:nvPicPr>
        <p:blipFill rotWithShape="1">
          <a:blip r:embed="rId4">
            <a:alphaModFix/>
          </a:blip>
          <a:srcRect b="0" l="0" r="0" t="30810"/>
          <a:stretch/>
        </p:blipFill>
        <p:spPr>
          <a:xfrm>
            <a:off x="5483824" y="1226275"/>
            <a:ext cx="3521126" cy="3248302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6"/>
          <p:cNvSpPr txBox="1"/>
          <p:nvPr/>
        </p:nvSpPr>
        <p:spPr>
          <a:xfrm>
            <a:off x="5874550" y="4474575"/>
            <a:ext cx="29580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Figure: Motor bracket and wired connections.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46"/>
          <p:cNvSpPr txBox="1"/>
          <p:nvPr/>
        </p:nvSpPr>
        <p:spPr>
          <a:xfrm>
            <a:off x="1551000" y="4880450"/>
            <a:ext cx="29580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Figure: Size 83 actuator with bracket.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7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DC Motor Validation</a:t>
            </a:r>
            <a:endParaRPr/>
          </a:p>
        </p:txBody>
      </p:sp>
      <p:sp>
        <p:nvSpPr>
          <p:cNvPr id="433" name="Google Shape;433;p47"/>
          <p:cNvSpPr txBox="1"/>
          <p:nvPr>
            <p:ph idx="1" type="body"/>
          </p:nvPr>
        </p:nvSpPr>
        <p:spPr>
          <a:xfrm>
            <a:off x="457200" y="1109125"/>
            <a:ext cx="34641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Rotated valve between 0 to 90 degrees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Sampled n = 30 for each psi 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7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35" name="Google Shape;435;p47"/>
          <p:cNvGraphicFramePr/>
          <p:nvPr/>
        </p:nvGraphicFramePr>
        <p:xfrm>
          <a:off x="4002775" y="1459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{9CA10B43-EB86-49A5-82C7-1871FA64EFBC}</a:tableStyleId>
              </a:tblPr>
              <a:tblGrid>
                <a:gridCol w="754700"/>
                <a:gridCol w="624700"/>
                <a:gridCol w="766475"/>
                <a:gridCol w="993550"/>
                <a:gridCol w="821750"/>
                <a:gridCol w="1013175"/>
              </a:tblGrid>
              <a:tr h="45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</a:rPr>
                        <a:t>Pressure (PSI)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</a:rPr>
                        <a:t>Avg. Max V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</a:rPr>
                        <a:t>Avg. Min V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</a:rPr>
                        <a:t>% error (max)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</a:rPr>
                        <a:t>% error (min)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</a:rPr>
                        <a:t>Expected Torque (N-m)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00000"/>
                    </a:solidFill>
                  </a:tcPr>
                </a:tc>
              </a:tr>
              <a:tr h="45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40</a:t>
                      </a:r>
                      <a:endParaRPr sz="1100"/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0.0112</a:t>
                      </a:r>
                      <a:endParaRPr sz="1100"/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-0.0108</a:t>
                      </a:r>
                      <a:endParaRPr sz="1100"/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9.661</a:t>
                      </a:r>
                      <a:endParaRPr sz="1100"/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3.992</a:t>
                      </a:r>
                      <a:endParaRPr sz="1100"/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40</a:t>
                      </a:r>
                      <a:endParaRPr sz="1100"/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50</a:t>
                      </a:r>
                      <a:endParaRPr sz="1100"/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0.0115</a:t>
                      </a:r>
                      <a:endParaRPr sz="1100"/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-0.01</a:t>
                      </a:r>
                      <a:r>
                        <a:rPr lang="en" sz="1100"/>
                        <a:t>19</a:t>
                      </a:r>
                      <a:endParaRPr sz="1100"/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4.567</a:t>
                      </a:r>
                      <a:endParaRPr sz="1100"/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2.371</a:t>
                      </a:r>
                      <a:endParaRPr sz="1100"/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50.5</a:t>
                      </a:r>
                      <a:endParaRPr sz="1100"/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60</a:t>
                      </a:r>
                      <a:endParaRPr sz="1100"/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0.0123</a:t>
                      </a:r>
                      <a:endParaRPr sz="1100"/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-0.01</a:t>
                      </a:r>
                      <a:r>
                        <a:rPr lang="en" sz="1100"/>
                        <a:t>26</a:t>
                      </a:r>
                      <a:endParaRPr sz="1100"/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5.189</a:t>
                      </a:r>
                      <a:endParaRPr sz="1100"/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11.78</a:t>
                      </a:r>
                      <a:endParaRPr sz="1100"/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61</a:t>
                      </a:r>
                      <a:endParaRPr sz="1100"/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70</a:t>
                      </a:r>
                      <a:endParaRPr sz="1100"/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0.0126</a:t>
                      </a:r>
                      <a:endParaRPr sz="1100"/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-0.0130</a:t>
                      </a:r>
                      <a:endParaRPr sz="1100"/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6.305</a:t>
                      </a:r>
                      <a:endParaRPr sz="1100"/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2.266</a:t>
                      </a:r>
                      <a:endParaRPr sz="1100"/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71.5</a:t>
                      </a:r>
                      <a:endParaRPr sz="1100"/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80</a:t>
                      </a:r>
                      <a:endParaRPr sz="1100"/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0.0121</a:t>
                      </a:r>
                      <a:endParaRPr sz="1100"/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-0.0131</a:t>
                      </a:r>
                      <a:endParaRPr sz="1100"/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5.969</a:t>
                      </a:r>
                      <a:endParaRPr sz="1100"/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2.934</a:t>
                      </a:r>
                      <a:endParaRPr sz="1100"/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82</a:t>
                      </a:r>
                      <a:endParaRPr sz="1100"/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36" name="Google Shape;436;p47"/>
          <p:cNvSpPr txBox="1"/>
          <p:nvPr/>
        </p:nvSpPr>
        <p:spPr>
          <a:xfrm>
            <a:off x="4002775" y="1197475"/>
            <a:ext cx="367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1"/>
                </a:solidFill>
              </a:rPr>
              <a:t>Table: </a:t>
            </a:r>
            <a:r>
              <a:rPr i="1" lang="en" sz="1100">
                <a:solidFill>
                  <a:schemeClr val="dk1"/>
                </a:solidFill>
              </a:rPr>
              <a:t>DC motor voltage readings vs expected torque</a:t>
            </a:r>
            <a:endParaRPr i="1"/>
          </a:p>
        </p:txBody>
      </p:sp>
      <p:pic>
        <p:nvPicPr>
          <p:cNvPr id="437" name="Google Shape;43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575" y="2380551"/>
            <a:ext cx="3464099" cy="20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8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DC Motor Validation Plots</a:t>
            </a:r>
            <a:endParaRPr/>
          </a:p>
        </p:txBody>
      </p:sp>
      <p:sp>
        <p:nvSpPr>
          <p:cNvPr id="443" name="Google Shape;443;p48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4" name="Google Shape;44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3300" y="1660212"/>
            <a:ext cx="5603250" cy="238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625" y="2994901"/>
            <a:ext cx="3184549" cy="1925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625" y="1007187"/>
            <a:ext cx="3184551" cy="191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9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DC Motor Validation Plots</a:t>
            </a:r>
            <a:endParaRPr/>
          </a:p>
        </p:txBody>
      </p:sp>
      <p:sp>
        <p:nvSpPr>
          <p:cNvPr id="452" name="Google Shape;452;p49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3" name="Google Shape;45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6000"/>
            <a:ext cx="4106525" cy="336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1300" y="1399775"/>
            <a:ext cx="4557050" cy="273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/>
          <p:nvPr>
            <p:ph type="ctrTitle"/>
          </p:nvPr>
        </p:nvSpPr>
        <p:spPr>
          <a:xfrm>
            <a:off x="685800" y="2020492"/>
            <a:ext cx="7772400" cy="110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Introduction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0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Strain Gauge Installation</a:t>
            </a:r>
            <a:endParaRPr/>
          </a:p>
        </p:txBody>
      </p:sp>
      <p:sp>
        <p:nvSpPr>
          <p:cNvPr id="460" name="Google Shape;460;p50"/>
          <p:cNvSpPr txBox="1"/>
          <p:nvPr>
            <p:ph idx="1" type="body"/>
          </p:nvPr>
        </p:nvSpPr>
        <p:spPr>
          <a:xfrm>
            <a:off x="457200" y="1109125"/>
            <a:ext cx="3390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62500"/>
          </a:bodyPr>
          <a:lstStyle/>
          <a:p>
            <a:pPr indent="-323850" lvl="0" marL="457200" rtl="0" algn="l">
              <a:spcBef>
                <a:spcPts val="5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Drilled 2mm holes in center of stop bolts</a:t>
            </a:r>
            <a:endParaRPr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Epoxied</a:t>
            </a:r>
            <a:r>
              <a:rPr lang="en"/>
              <a:t> nuts onto the stop bolts</a:t>
            </a:r>
            <a:endParaRPr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Used the chemical hoods and HBK’s epoxy to insert them into the drilled holes</a:t>
            </a:r>
            <a:endParaRPr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Cured in an oven at 140℉ for 3 hours</a:t>
            </a:r>
            <a:endParaRPr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Using the nuts screwed the strain gauges into the actuator</a:t>
            </a:r>
            <a:endParaRPr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Wired to a </a:t>
            </a:r>
            <a:r>
              <a:rPr lang="en"/>
              <a:t>load cell</a:t>
            </a:r>
            <a:r>
              <a:rPr lang="en"/>
              <a:t> amplifier and the Pi board</a:t>
            </a:r>
            <a:endParaRPr/>
          </a:p>
        </p:txBody>
      </p:sp>
      <p:sp>
        <p:nvSpPr>
          <p:cNvPr id="461" name="Google Shape;461;p50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2" name="Google Shape;462;p50"/>
          <p:cNvPicPr preferRelativeResize="0"/>
          <p:nvPr/>
        </p:nvPicPr>
        <p:blipFill rotWithShape="1">
          <a:blip r:embed="rId3">
            <a:alphaModFix/>
          </a:blip>
          <a:srcRect b="7775" l="0" r="15796" t="37695"/>
          <a:stretch/>
        </p:blipFill>
        <p:spPr>
          <a:xfrm>
            <a:off x="5578425" y="1124875"/>
            <a:ext cx="3243899" cy="127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9098" y="933600"/>
            <a:ext cx="1243926" cy="1658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9101" y="2924438"/>
            <a:ext cx="1243926" cy="1658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1148" y="2849164"/>
            <a:ext cx="2195478" cy="1685662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0"/>
          <p:cNvSpPr txBox="1"/>
          <p:nvPr/>
        </p:nvSpPr>
        <p:spPr>
          <a:xfrm>
            <a:off x="4161150" y="2499488"/>
            <a:ext cx="1339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Drilling into the stop bolts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50"/>
          <p:cNvSpPr txBox="1"/>
          <p:nvPr/>
        </p:nvSpPr>
        <p:spPr>
          <a:xfrm>
            <a:off x="5756950" y="2308925"/>
            <a:ext cx="3013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Epoxying the Strain gauges </a:t>
            </a: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into</a:t>
            </a: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bolts use proper PPE and Curing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50"/>
          <p:cNvSpPr txBox="1"/>
          <p:nvPr/>
        </p:nvSpPr>
        <p:spPr>
          <a:xfrm>
            <a:off x="3813450" y="4485850"/>
            <a:ext cx="2306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Soldering the strain gauges to the load cell amplifier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50"/>
          <p:cNvSpPr txBox="1"/>
          <p:nvPr/>
        </p:nvSpPr>
        <p:spPr>
          <a:xfrm>
            <a:off x="6206550" y="4485850"/>
            <a:ext cx="282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Inserting the finished strain gauge bolts into </a:t>
            </a: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actuator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1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Strain Gauge Validation</a:t>
            </a:r>
            <a:endParaRPr/>
          </a:p>
        </p:txBody>
      </p:sp>
      <p:sp>
        <p:nvSpPr>
          <p:cNvPr id="475" name="Google Shape;475;p51"/>
          <p:cNvSpPr txBox="1"/>
          <p:nvPr>
            <p:ph idx="1" type="body"/>
          </p:nvPr>
        </p:nvSpPr>
        <p:spPr>
          <a:xfrm>
            <a:off x="457200" y="1109125"/>
            <a:ext cx="41148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85000" lnSpcReduction="20000"/>
          </a:bodyPr>
          <a:lstStyle/>
          <a:p>
            <a:pPr indent="-336550" lvl="0" marL="457200" rtl="0" algn="l">
              <a:spcBef>
                <a:spcPts val="50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Strain </a:t>
            </a:r>
            <a:r>
              <a:rPr lang="en" sz="2000"/>
              <a:t>Gauges</a:t>
            </a:r>
            <a:r>
              <a:rPr lang="en" sz="2000"/>
              <a:t> did not change readings staying at a constant 120 ohms.</a:t>
            </a:r>
            <a:endParaRPr sz="20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Potential Failures </a:t>
            </a:r>
            <a:endParaRPr sz="2000"/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" sz="2000"/>
              <a:t>Load cell board does not supply </a:t>
            </a:r>
            <a:r>
              <a:rPr lang="en" sz="2000"/>
              <a:t>necessary</a:t>
            </a:r>
            <a:r>
              <a:rPr lang="en" sz="2000"/>
              <a:t> amplification</a:t>
            </a:r>
            <a:endParaRPr sz="2000"/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" sz="2000"/>
              <a:t>Multiple drillings and </a:t>
            </a:r>
            <a:r>
              <a:rPr lang="en" sz="2000"/>
              <a:t>installments</a:t>
            </a:r>
            <a:r>
              <a:rPr lang="en" sz="2000"/>
              <a:t> made a weak connection between bolt and strain gauge</a:t>
            </a:r>
            <a:endParaRPr sz="20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i="1" lang="en" sz="2000"/>
              <a:t>Strain gauges deemed too weak physically to be a viable option in industrial use.</a:t>
            </a:r>
            <a:endParaRPr i="1" sz="2000"/>
          </a:p>
        </p:txBody>
      </p:sp>
      <p:sp>
        <p:nvSpPr>
          <p:cNvPr id="476" name="Google Shape;476;p51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7" name="Google Shape;47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6375" y="962200"/>
            <a:ext cx="2590902" cy="3454536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51"/>
          <p:cNvSpPr txBox="1"/>
          <p:nvPr/>
        </p:nvSpPr>
        <p:spPr>
          <a:xfrm>
            <a:off x="5526325" y="4363150"/>
            <a:ext cx="2826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Strain Gauges that broke during </a:t>
            </a: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initial</a:t>
            </a: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installation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2"/>
          <p:cNvSpPr txBox="1"/>
          <p:nvPr>
            <p:ph type="ctrTitle"/>
          </p:nvPr>
        </p:nvSpPr>
        <p:spPr>
          <a:xfrm>
            <a:off x="685800" y="2020492"/>
            <a:ext cx="7772400" cy="110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Discussion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3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40"/>
              <a:t>Requirements Validation - Position</a:t>
            </a:r>
            <a:endParaRPr sz="2840"/>
          </a:p>
        </p:txBody>
      </p:sp>
      <p:sp>
        <p:nvSpPr>
          <p:cNvPr id="489" name="Google Shape;489;p53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90" name="Google Shape;490;p53"/>
          <p:cNvGraphicFramePr/>
          <p:nvPr/>
        </p:nvGraphicFramePr>
        <p:xfrm>
          <a:off x="727675" y="1274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{B5909CBB-72BA-4100-AE42-45F89EEBD2E1}</a:tableStyleId>
              </a:tblPr>
              <a:tblGrid>
                <a:gridCol w="1034150"/>
                <a:gridCol w="1034150"/>
                <a:gridCol w="1034150"/>
                <a:gridCol w="2182575"/>
                <a:gridCol w="1138800"/>
                <a:gridCol w="1366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Functional Requirement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Quantitative Requirement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Design feature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Validation Test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Actual Value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Satisfied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Measurement Accuracy Position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&lt; 2%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Potentiometer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Measure the reading of the </a:t>
                      </a:r>
                      <a:r>
                        <a:rPr lang="en" sz="900"/>
                        <a:t>potentiometer</a:t>
                      </a:r>
                      <a:r>
                        <a:rPr lang="en" sz="900"/>
                        <a:t> to the known degrees of rotation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+/- 1.4%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Y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Surrounding metals do not interfere with accuracy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&lt;2 %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Hall effect sensor and magnet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Attach a magnetic point to the edge of the butterfly disc and measure change in magnetic field due to rotation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?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Could not read exact field data with sensor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Ease of implementation</a:t>
                      </a:r>
                      <a:endParaRPr sz="9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potentiometer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&lt; 2 hr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Prototype Apparatus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Time how long it takes to set up the sensors on the prototype valve system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3hr-5hr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N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Calibration Time</a:t>
                      </a:r>
                      <a:endParaRPr sz="9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potentiometer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&lt;</a:t>
                      </a:r>
                      <a:r>
                        <a:rPr lang="en" sz="900"/>
                        <a:t> 1 hr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Sensor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Time how long it takes the team to start getting accurate readings from the sensor system from start to finish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1hr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Y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Measurement accuracy with extended use (position)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&lt; 2%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Potentiometer and Hall Effect Sensor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Measure the decay of accuracy as the potentiometer cycles till failure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1000 cycles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No </a:t>
                      </a:r>
                      <a:r>
                        <a:rPr lang="en" sz="900"/>
                        <a:t>noticeable</a:t>
                      </a:r>
                      <a:r>
                        <a:rPr lang="en" sz="900"/>
                        <a:t> drop off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91" name="Google Shape;491;p53"/>
          <p:cNvSpPr txBox="1"/>
          <p:nvPr/>
        </p:nvSpPr>
        <p:spPr>
          <a:xfrm>
            <a:off x="663875" y="966575"/>
            <a:ext cx="485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Table: Validation 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requirements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set for the position deliverable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4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40"/>
              <a:t>Requirements Validation - Torque</a:t>
            </a:r>
            <a:endParaRPr/>
          </a:p>
        </p:txBody>
      </p:sp>
      <p:sp>
        <p:nvSpPr>
          <p:cNvPr id="497" name="Google Shape;497;p54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98" name="Google Shape;498;p54"/>
          <p:cNvGraphicFramePr/>
          <p:nvPr/>
        </p:nvGraphicFramePr>
        <p:xfrm>
          <a:off x="422825" y="1451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{B5909CBB-72BA-4100-AE42-45F89EEBD2E1}</a:tableStyleId>
              </a:tblPr>
              <a:tblGrid>
                <a:gridCol w="1206500"/>
                <a:gridCol w="1206500"/>
                <a:gridCol w="1206500"/>
                <a:gridCol w="2330425"/>
                <a:gridCol w="1010175"/>
                <a:gridCol w="8776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Functional Requirement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Quantitative Requirement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Design feature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Validation Test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Actual Value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Satisfied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Measurement Accuracy Torque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&lt; 5%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Cylindrical Strain Gauge or Motor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Measure and compare the reading of the torque reading to the actual set value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10%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Ease of implementation</a:t>
                      </a:r>
                      <a:endParaRPr sz="10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motor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&lt;2 hr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Prototype Apparatus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Time how long it takes to set up the sensors on the prototype valve system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30 min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Calibration Time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&lt; 1 hr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Sensor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Time how long it takes the team to start getting accurate readings from the sensor system from start to finish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 min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Measurement accuracy with extended use (torque)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&lt; 5%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Cylindrical Strain Gauge or Motor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Measure the decay of accuracy as the rotational torque bracket or potentiometer cycles till failure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1000 cycles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 drop off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99" name="Google Shape;499;p54"/>
          <p:cNvSpPr txBox="1"/>
          <p:nvPr/>
        </p:nvSpPr>
        <p:spPr>
          <a:xfrm>
            <a:off x="422825" y="1166175"/>
            <a:ext cx="552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Table: Validation requirements set for the torque deliverable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5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Expenditures</a:t>
            </a:r>
            <a:endParaRPr/>
          </a:p>
        </p:txBody>
      </p:sp>
      <p:sp>
        <p:nvSpPr>
          <p:cNvPr id="505" name="Google Shape;505;p55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700" u="sng"/>
              <a:t>Original</a:t>
            </a:r>
            <a:r>
              <a:rPr lang="en" sz="1700" u="sng"/>
              <a:t> </a:t>
            </a:r>
            <a:r>
              <a:rPr lang="en" sz="1700" u="sng"/>
              <a:t>approved</a:t>
            </a:r>
            <a:r>
              <a:rPr lang="en" sz="1700" u="sng"/>
              <a:t> budget: </a:t>
            </a:r>
            <a:endParaRPr sz="1700" u="sng"/>
          </a:p>
          <a:p>
            <a:pPr indent="45720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700"/>
              <a:t>$3,000</a:t>
            </a:r>
            <a:endParaRPr sz="1700"/>
          </a:p>
        </p:txBody>
      </p:sp>
      <p:sp>
        <p:nvSpPr>
          <p:cNvPr id="506" name="Google Shape;506;p55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7" name="Google Shape;50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8954" y="933600"/>
            <a:ext cx="5079896" cy="389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55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538" y="2508025"/>
            <a:ext cx="3374424" cy="20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6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4" name="Google Shape;514;p56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pic>
        <p:nvPicPr>
          <p:cNvPr id="515" name="Google Shape;51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6001"/>
            <a:ext cx="8839201" cy="3293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7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Lessons Learned Potentiometer</a:t>
            </a:r>
            <a:endParaRPr sz="3000"/>
          </a:p>
        </p:txBody>
      </p:sp>
      <p:sp>
        <p:nvSpPr>
          <p:cNvPr id="521" name="Google Shape;521;p57"/>
          <p:cNvSpPr txBox="1"/>
          <p:nvPr>
            <p:ph idx="1" type="body"/>
          </p:nvPr>
        </p:nvSpPr>
        <p:spPr>
          <a:xfrm>
            <a:off x="457200" y="1109125"/>
            <a:ext cx="78174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Position </a:t>
            </a:r>
            <a:r>
              <a:rPr lang="en"/>
              <a:t>Potentiometer</a:t>
            </a:r>
            <a:r>
              <a:rPr lang="en"/>
              <a:t> about 40 degrees off its 0 degrees to avoid the dead zone.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Ensure that output prongs do not contact metal </a:t>
            </a:r>
            <a:r>
              <a:rPr lang="en"/>
              <a:t>valve</a:t>
            </a:r>
            <a:r>
              <a:rPr lang="en"/>
              <a:t> casing.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/>
              <a:t>Potentiometer has some movement range with the floating ball valve. But could be more precise on the butterfly valve due to lack of translational movement.</a:t>
            </a:r>
            <a:endParaRPr/>
          </a:p>
        </p:txBody>
      </p:sp>
      <p:sp>
        <p:nvSpPr>
          <p:cNvPr id="522" name="Google Shape;522;p57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8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 DC Motor</a:t>
            </a:r>
            <a:endParaRPr/>
          </a:p>
        </p:txBody>
      </p:sp>
      <p:sp>
        <p:nvSpPr>
          <p:cNvPr id="528" name="Google Shape;528;p58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The voltage </a:t>
            </a:r>
            <a:r>
              <a:rPr lang="en" u="sng"/>
              <a:t>does</a:t>
            </a:r>
            <a:r>
              <a:rPr lang="en"/>
              <a:t> increase with the faster actuations from higher pressure and </a:t>
            </a:r>
            <a:r>
              <a:rPr lang="en"/>
              <a:t>generally</a:t>
            </a:r>
            <a:r>
              <a:rPr lang="en"/>
              <a:t> follows the torque curve.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 better motor that provides extensive documentation over the </a:t>
            </a:r>
            <a:r>
              <a:rPr lang="en"/>
              <a:t>impedance</a:t>
            </a:r>
            <a:r>
              <a:rPr lang="en"/>
              <a:t> will give more insight into the back emf readings and Torque calculations.</a:t>
            </a:r>
            <a:endParaRPr/>
          </a:p>
        </p:txBody>
      </p:sp>
      <p:sp>
        <p:nvSpPr>
          <p:cNvPr id="529" name="Google Shape;529;p58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9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Lessons Learned </a:t>
            </a:r>
            <a:r>
              <a:rPr lang="en" sz="2800"/>
              <a:t>Strain</a:t>
            </a:r>
            <a:r>
              <a:rPr lang="en" sz="2800"/>
              <a:t> </a:t>
            </a:r>
            <a:r>
              <a:rPr lang="en" sz="2800"/>
              <a:t>Gauges</a:t>
            </a:r>
            <a:r>
              <a:rPr lang="en" sz="2800"/>
              <a:t> </a:t>
            </a:r>
            <a:endParaRPr sz="2800"/>
          </a:p>
        </p:txBody>
      </p:sp>
      <p:sp>
        <p:nvSpPr>
          <p:cNvPr id="535" name="Google Shape;535;p59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Be very, very careful with the strain gauge wires - no attachments until they are in the actuator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Concept works, physical implementation is difficult - got initial readings but then breakage</a:t>
            </a:r>
            <a:endParaRPr/>
          </a:p>
        </p:txBody>
      </p:sp>
      <p:sp>
        <p:nvSpPr>
          <p:cNvPr id="536" name="Google Shape;536;p59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7" name="Google Shape;537;p59"/>
          <p:cNvPicPr preferRelativeResize="0"/>
          <p:nvPr/>
        </p:nvPicPr>
        <p:blipFill rotWithShape="1">
          <a:blip r:embed="rId3">
            <a:alphaModFix/>
          </a:blip>
          <a:srcRect b="14661" l="0" r="0" t="15222"/>
          <a:stretch/>
        </p:blipFill>
        <p:spPr>
          <a:xfrm>
            <a:off x="6041155" y="2609850"/>
            <a:ext cx="2300943" cy="215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59"/>
          <p:cNvPicPr preferRelativeResize="0"/>
          <p:nvPr/>
        </p:nvPicPr>
        <p:blipFill rotWithShape="1">
          <a:blip r:embed="rId4">
            <a:alphaModFix/>
          </a:blip>
          <a:srcRect b="12930" l="0" r="0" t="-1254"/>
          <a:stretch/>
        </p:blipFill>
        <p:spPr>
          <a:xfrm>
            <a:off x="1264925" y="2609850"/>
            <a:ext cx="3247150" cy="215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Bray International</a:t>
            </a:r>
            <a:endParaRPr/>
          </a:p>
        </p:txBody>
      </p:sp>
      <p:sp>
        <p:nvSpPr>
          <p:cNvPr id="121" name="Google Shape;121;p15"/>
          <p:cNvSpPr txBox="1"/>
          <p:nvPr>
            <p:ph idx="1" type="body"/>
          </p:nvPr>
        </p:nvSpPr>
        <p:spPr>
          <a:xfrm>
            <a:off x="457200" y="1169900"/>
            <a:ext cx="8229600" cy="3687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SzPts val="2000"/>
              <a:buChar char="●"/>
            </a:pPr>
            <a:r>
              <a:rPr i="1" lang="en" sz="2000"/>
              <a:t>Bray is a premier manufacturer of flow control and automation products and accessories since 1986.</a:t>
            </a:r>
            <a:endParaRPr i="1"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Wide portfolio of isolation &amp; control valves, actuators, and smart devices that demand high degrees of reliability.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" sz="2000"/>
              <a:t>Incentivised to invest </a:t>
            </a:r>
            <a:r>
              <a:rPr lang="en" sz="2000"/>
              <a:t>heavily</a:t>
            </a:r>
            <a:r>
              <a:rPr lang="en" sz="2000"/>
              <a:t> in R&amp;D to improve </a:t>
            </a:r>
            <a:r>
              <a:rPr lang="en" sz="2000"/>
              <a:t>product</a:t>
            </a:r>
            <a:r>
              <a:rPr lang="en" sz="2000"/>
              <a:t> design &amp; performance.</a:t>
            </a:r>
            <a:endParaRPr sz="2000"/>
          </a:p>
        </p:txBody>
      </p:sp>
      <p:sp>
        <p:nvSpPr>
          <p:cNvPr id="122" name="Google Shape;122;p15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3" name="Google Shape;123;p15"/>
          <p:cNvPicPr preferRelativeResize="0"/>
          <p:nvPr/>
        </p:nvPicPr>
        <p:blipFill rotWithShape="1">
          <a:blip r:embed="rId3">
            <a:alphaModFix/>
          </a:blip>
          <a:srcRect b="28418" l="0" r="0" t="24522"/>
          <a:stretch/>
        </p:blipFill>
        <p:spPr>
          <a:xfrm>
            <a:off x="6900074" y="3757325"/>
            <a:ext cx="1977075" cy="93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0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 Hall Effect</a:t>
            </a:r>
            <a:endParaRPr/>
          </a:p>
        </p:txBody>
      </p:sp>
      <p:sp>
        <p:nvSpPr>
          <p:cNvPr id="544" name="Google Shape;544;p60"/>
          <p:cNvSpPr txBox="1"/>
          <p:nvPr>
            <p:ph idx="1" type="body"/>
          </p:nvPr>
        </p:nvSpPr>
        <p:spPr>
          <a:xfrm>
            <a:off x="457200" y="1109125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Concept still shows promise in terms of manufacturing</a:t>
            </a:r>
            <a:endParaRPr/>
          </a:p>
          <a:p>
            <a:pPr indent="-361950" lvl="1" marL="914400" rtl="0" algn="l">
              <a:spcBef>
                <a:spcPts val="1000"/>
              </a:spcBef>
              <a:spcAft>
                <a:spcPts val="0"/>
              </a:spcAft>
              <a:buSzPts val="2100"/>
              <a:buChar char="○"/>
            </a:pPr>
            <a:r>
              <a:rPr lang="en"/>
              <a:t>Installation in ball valve allows ‘float’ on bottom end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Impact of use with ferrous material valves needs studied</a:t>
            </a:r>
            <a:endParaRPr/>
          </a:p>
          <a:p>
            <a:pPr indent="-361950" lvl="1" marL="914400" rtl="0" algn="l">
              <a:spcBef>
                <a:spcPts val="1000"/>
              </a:spcBef>
              <a:spcAft>
                <a:spcPts val="0"/>
              </a:spcAft>
              <a:buSzPts val="2100"/>
              <a:buChar char="○"/>
            </a:pPr>
            <a:r>
              <a:rPr i="1" lang="en"/>
              <a:t>Objective not reached due to time constraints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u="sng"/>
              <a:t>Sensor Selection:</a:t>
            </a:r>
            <a:r>
              <a:rPr lang="en"/>
              <a:t> Adopt a development board ecosystem for testing, or research breakout boards agnostic to OS.</a:t>
            </a:r>
            <a:endParaRPr/>
          </a:p>
        </p:txBody>
      </p:sp>
      <p:sp>
        <p:nvSpPr>
          <p:cNvPr id="545" name="Google Shape;545;p60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1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40"/>
              <a:t>Future Work &amp; </a:t>
            </a:r>
            <a:r>
              <a:rPr lang="en" sz="2940"/>
              <a:t>Recommendations</a:t>
            </a:r>
            <a:endParaRPr sz="2940"/>
          </a:p>
        </p:txBody>
      </p:sp>
      <p:sp>
        <p:nvSpPr>
          <p:cNvPr id="551" name="Google Shape;551;p61"/>
          <p:cNvSpPr txBox="1"/>
          <p:nvPr>
            <p:ph idx="1" type="body"/>
          </p:nvPr>
        </p:nvSpPr>
        <p:spPr>
          <a:xfrm>
            <a:off x="457200" y="1107746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Rotary potentiometer works, but takes away from the “floating” ball valve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DC motor with datasheet and better quality would be a valid non-invasive solution for actuator torque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Hall effect sensor is promising and merits further research and testing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/>
              <a:t>Strain gauges are very sensitive so may not be ideal unless careful manufacturing practices are maintained</a:t>
            </a:r>
            <a:endParaRPr/>
          </a:p>
        </p:txBody>
      </p:sp>
      <p:sp>
        <p:nvSpPr>
          <p:cNvPr id="552" name="Google Shape;552;p61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2"/>
          <p:cNvSpPr txBox="1"/>
          <p:nvPr>
            <p:ph type="ctrTitle"/>
          </p:nvPr>
        </p:nvSpPr>
        <p:spPr>
          <a:xfrm>
            <a:off x="685800" y="1381742"/>
            <a:ext cx="7772400" cy="110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558" name="Google Shape;558;p62"/>
          <p:cNvSpPr txBox="1"/>
          <p:nvPr/>
        </p:nvSpPr>
        <p:spPr>
          <a:xfrm>
            <a:off x="685800" y="2484250"/>
            <a:ext cx="4404000" cy="22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Dr. Wei Chen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Dr. Steve Suh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Fischer EDC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Dr. Joanna Tsenn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Dr. Jonathan Weaver-Rosen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62"/>
          <p:cNvSpPr txBox="1"/>
          <p:nvPr/>
        </p:nvSpPr>
        <p:spPr>
          <a:xfrm>
            <a:off x="4572000" y="2484250"/>
            <a:ext cx="3886200" cy="17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Oscar Jimenez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Annie Tran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Mechanical Engineering Dept.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Bray Engineering Team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Vendors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3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565" name="Google Shape;565;p63"/>
          <p:cNvSpPr txBox="1"/>
          <p:nvPr>
            <p:ph idx="1" type="body"/>
          </p:nvPr>
        </p:nvSpPr>
        <p:spPr>
          <a:xfrm>
            <a:off x="457200" y="1109124"/>
            <a:ext cx="8229600" cy="3829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775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“Piping Codes and Valve Standards”.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Valve Magazine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September 29, 2015,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https://www.valvemagazine.com/articles/piping-codes-and-valve-standards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Accessed 25 October 2023.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[2]“Fluid Power Actuators Explained”.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Rotork Fluid Systems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May 2016, </a:t>
            </a:r>
            <a:r>
              <a:rPr lang="en" sz="12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https://www.rotork.com/uploads/documents-versions/24733/1/pub010-024-00_0516.pdf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Accessed 11 September 2023.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[3]“Pneumatic Actuator: Series 92/93 Rack &amp; Pinion Pneumatic”.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Bray International, Inc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n.d., </a:t>
            </a:r>
            <a:r>
              <a:rPr lang="en" sz="12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https://www.bray.com/valves-actuators-controls/actuators/pneumatic-actuator/series-92-93-pneumatic-actuator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Accessed 11 September 2023.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[4]“Scotch Yoke Pneumatic Actuator: Series 98”.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Bray International, Inc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n.d., </a:t>
            </a:r>
            <a:r>
              <a:rPr lang="en" sz="12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https://www.bray.com/valves-actuators-controls/actuators/pneumatic-actuator/series-98-scotch-yoke-pneumatic-actuator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Accessed 11 September 2023.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[5]“Mark-10 MTT03C-100 Hand-held Cap Torque Meter CAP-TT03-100”.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ABQ Industrial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n.d., </a:t>
            </a: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https://www.abqindustrial.net/store/mark-10-mtt03c-100-hand-held-cap-torque-meter-cap-tt03-100-100-lbf-in-capacity-p-807-op-1306_4671.html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Accessed 25 October 2023.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[6]“Torque Sensor - Valve Torque Testing”.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Futek Advanced Sensor Technology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n.d., </a:t>
            </a: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https://www.futek.com/applications/Valve-Torque-Testing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Accessed 23 October 2023.</a:t>
            </a:r>
            <a:endParaRPr b="1" sz="1229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[7]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“A Comprehensive Guide on Butterfly Valve Vs Ball Valve”.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Dombor Valve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2021, </a:t>
            </a:r>
            <a:r>
              <a:rPr lang="en" sz="12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https://www.dombor.com/ball-valve-vs-butterfly-valve/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Accessed 11 September 2023.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[8]“Rotary Potentiometer - 10k Ohm, Linear”.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Osoyoo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May 7, 2015, </a:t>
            </a: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https://osoyoo.com/2017/05/07/rotary-potentiometer-10k-ohm-linear/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Accessed 29 October 2023.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[9]”Cylindrical Strain Gauges” ,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HBK,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1"/>
              </a:rPr>
              <a:t>https://urldefense.com/v3/__https://www.hbm.com/en/7452/cylindric-strain-gauges-for-measurements-in-bolts/?product_type_no=LB11*TB21*20Strain*20Gauges*20for*20Measuring*20in*20Screws*20&amp;*20Bolts__;LyUlJSUlJSUl!!KwNVnqRv!D9Ef3vPu0aZQhc7RLKtv_F_0ptA4-baKgBz2qm5KfQ57GkAa8nQAN9R7XYwxzJueRnq8yxMvErTp04wVIMVGhQr57Ok-EDJCuA$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6" name="Google Shape;566;p63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4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572" name="Google Shape;572;p64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45720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[10] </a:t>
            </a:r>
            <a:r>
              <a:rPr i="1"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Understanding D.C. Motor characteristics</a:t>
            </a:r>
            <a:r>
              <a:rPr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D.C. Motor Torque/Speed Curve Tutorial:::Understanding Motor Characteristics. (n.d.). </a:t>
            </a:r>
            <a:r>
              <a:rPr lang="en" sz="9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http://lancet.mit.edu/motors/motors3.html</a:t>
            </a:r>
            <a:r>
              <a:rPr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3" name="Google Shape;573;p64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Definition</a:t>
            </a:r>
            <a:endParaRPr/>
          </a:p>
        </p:txBody>
      </p:sp>
      <p:sp>
        <p:nvSpPr>
          <p:cNvPr id="129" name="Google Shape;129;p16"/>
          <p:cNvSpPr txBox="1"/>
          <p:nvPr>
            <p:ph idx="1" type="body"/>
          </p:nvPr>
        </p:nvSpPr>
        <p:spPr>
          <a:xfrm>
            <a:off x="457200" y="1259550"/>
            <a:ext cx="6562200" cy="3335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8300" lvl="0" marL="457200" rtl="0" algn="l">
              <a:spcBef>
                <a:spcPts val="500"/>
              </a:spcBef>
              <a:spcAft>
                <a:spcPts val="0"/>
              </a:spcAft>
              <a:buSzPts val="2200"/>
              <a:buChar char="●"/>
            </a:pPr>
            <a:r>
              <a:rPr lang="en" sz="2200" u="sng"/>
              <a:t>Problem:</a:t>
            </a:r>
            <a:r>
              <a:rPr lang="en" sz="2200"/>
              <a:t> </a:t>
            </a:r>
            <a:r>
              <a:rPr lang="en" sz="2200"/>
              <a:t>Over its service life, a valve becomes stiffer &amp; an actuator outputs less torque.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 u="sng"/>
              <a:t>Effect:</a:t>
            </a:r>
            <a:r>
              <a:rPr lang="en" sz="2200"/>
              <a:t> Unexpected downtime due to valve and actuator failure affects project schedules.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 u="sng"/>
              <a:t>Motivation:</a:t>
            </a:r>
            <a:r>
              <a:rPr lang="en" sz="2200"/>
              <a:t> There is a need to produce </a:t>
            </a:r>
            <a:r>
              <a:rPr i="1" lang="en" sz="2200"/>
              <a:t>real time data</a:t>
            </a:r>
            <a:r>
              <a:rPr lang="en" sz="2200"/>
              <a:t> to track the performance of this system over time.</a:t>
            </a:r>
            <a:endParaRPr sz="2200"/>
          </a:p>
        </p:txBody>
      </p:sp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1" name="Google Shape;13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9375" y="1488888"/>
            <a:ext cx="1486450" cy="216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Deliverables</a:t>
            </a:r>
            <a:endParaRPr/>
          </a:p>
        </p:txBody>
      </p:sp>
      <p:sp>
        <p:nvSpPr>
          <p:cNvPr id="137" name="Google Shape;137;p17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00000"/>
                </a:solidFill>
              </a:rPr>
              <a:t>Two Main Project Goals:</a:t>
            </a:r>
            <a:endParaRPr b="1">
              <a:solidFill>
                <a:srgbClr val="5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Develop </a:t>
            </a:r>
            <a:r>
              <a:rPr lang="en"/>
              <a:t>a method of directly determining true valve position, independent of an actuator.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Develop a method of directly determining actuator output torque, independent of a valve.</a:t>
            </a:r>
            <a:endParaRPr/>
          </a:p>
        </p:txBody>
      </p:sp>
      <p:sp>
        <p:nvSpPr>
          <p:cNvPr id="138" name="Google Shape;138;p17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/>
              <a:t>Customer Needs</a:t>
            </a:r>
            <a:endParaRPr sz="2440"/>
          </a:p>
        </p:txBody>
      </p:sp>
      <p:sp>
        <p:nvSpPr>
          <p:cNvPr id="144" name="Google Shape;144;p18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45" name="Google Shape;145;p18"/>
          <p:cNvGraphicFramePr/>
          <p:nvPr/>
        </p:nvGraphicFramePr>
        <p:xfrm>
          <a:off x="2357425" y="904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{F12CCD5B-484D-4A15-AA55-2DE6CEBC5974}</a:tableStyleId>
              </a:tblPr>
              <a:tblGrid>
                <a:gridCol w="952500"/>
                <a:gridCol w="2524125"/>
                <a:gridCol w="952500"/>
              </a:tblGrid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#</a:t>
                      </a:r>
                      <a:endParaRPr b="1" sz="10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0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Need</a:t>
                      </a:r>
                      <a:endParaRPr b="1" sz="10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0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Importance</a:t>
                      </a:r>
                      <a:endParaRPr b="1" sz="10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0F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Final product is embedded into the actuator casing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Product is scalable for different-sized valves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Product records and transmits sensor data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Works in a wide temperature range (-40℉-300℉)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Works under various pressures (100 psi - 740 psi)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Works for various fluid mediums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Measures actuator torque to &lt; 5% error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Relatively short lead times for parts (3-4 weeks)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Determines true valve position independent of actuator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Works for both pneumatic and hydraulic actuators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Short time for calibrating the sensor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Design Requirements</a:t>
            </a:r>
            <a:endParaRPr sz="3400"/>
          </a:p>
        </p:txBody>
      </p:sp>
      <p:sp>
        <p:nvSpPr>
          <p:cNvPr id="151" name="Google Shape;151;p19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i="1" lang="en"/>
              <a:t>The final solution should…</a:t>
            </a:r>
            <a:endParaRPr i="1"/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</a:t>
            </a:r>
            <a:r>
              <a:rPr lang="en" sz="2200"/>
              <a:t>e embedded into the valve &amp; actuator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Ensure accurate position and torque readings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Record and transmit sensor data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Be scalable to various valve and actuator sizes.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Be compatible with a wide range of input pressures.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Be user-friendly and reliable.</a:t>
            </a:r>
            <a:endParaRPr sz="2200"/>
          </a:p>
        </p:txBody>
      </p:sp>
      <p:sp>
        <p:nvSpPr>
          <p:cNvPr id="152" name="Google Shape;152;p19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